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77" r:id="rId3"/>
    <p:sldId id="257" r:id="rId4"/>
    <p:sldId id="258" r:id="rId5"/>
    <p:sldId id="278" r:id="rId6"/>
    <p:sldId id="260" r:id="rId7"/>
    <p:sldId id="279" r:id="rId8"/>
    <p:sldId id="261" r:id="rId9"/>
    <p:sldId id="280" r:id="rId10"/>
    <p:sldId id="290" r:id="rId11"/>
    <p:sldId id="291" r:id="rId12"/>
    <p:sldId id="292" r:id="rId13"/>
    <p:sldId id="293" r:id="rId14"/>
    <p:sldId id="289" r:id="rId15"/>
    <p:sldId id="270" r:id="rId16"/>
    <p:sldId id="269" r:id="rId17"/>
    <p:sldId id="281" r:id="rId18"/>
    <p:sldId id="266" r:id="rId19"/>
    <p:sldId id="288" r:id="rId20"/>
    <p:sldId id="262" r:id="rId21"/>
    <p:sldId id="282" r:id="rId22"/>
    <p:sldId id="263" r:id="rId23"/>
    <p:sldId id="264" r:id="rId24"/>
    <p:sldId id="265" r:id="rId25"/>
    <p:sldId id="294" r:id="rId26"/>
    <p:sldId id="271" r:id="rId27"/>
    <p:sldId id="272" r:id="rId28"/>
    <p:sldId id="286" r:id="rId29"/>
    <p:sldId id="287" r:id="rId30"/>
    <p:sldId id="27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63937-4C63-4C94-8E2E-63073B5DD2FD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FE3C9-4F64-4BA9-81A8-5DEFFB2BD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43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8FD0-CB63-4F0A-A417-D2503F1C9955}" type="datetimeFigureOut">
              <a:rPr lang="en-US" smtClean="0"/>
              <a:pPr/>
              <a:t>11/26/17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6BE2A-219D-430B-AF66-2CF54E942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file://localhost/Volumes/USB%20DISK/Chatham%202016-17/Psychology/Learning/punishment%20vs%20reinforcement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file://localhost/Volumes/USB%20DISK/Chatham%202016-17/Psychology/Learning/schedules%20of%20reinforcement.pdf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SUwCgFSb6N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teLoNYvOf9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dirty="0" smtClean="0"/>
              <a:t>Operant Conditioning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b="1" dirty="0" smtClean="0"/>
              <a:t>Punishment: </a:t>
            </a:r>
            <a:r>
              <a:rPr lang="en-US" dirty="0" smtClean="0"/>
              <a:t>a consequence that decreases the frequency of a preceding behavior.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5133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Positive Punishment: </a:t>
            </a:r>
            <a:r>
              <a:rPr lang="en-US" dirty="0" smtClean="0"/>
              <a:t>application of an aversive stimulus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>Negative Punishment: </a:t>
            </a:r>
            <a:r>
              <a:rPr lang="en-US" dirty="0" smtClean="0"/>
              <a:t>removal of a </a:t>
            </a:r>
            <a:r>
              <a:rPr lang="en-US" dirty="0" err="1" smtClean="0"/>
              <a:t>reinforcer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39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Punishment – What’s the problem?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1. Punished behavior is not forgotten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2. Punishment teaches discrimination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3. Punishment can teach fear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4. Physical punishment may increase aggressiveness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02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dirty="0" smtClean="0"/>
              <a:t>Reinforcement or Punishment?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Ask yourself: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rgbClr val="00B0F0"/>
                </a:solidFill>
              </a:rPr>
              <a:t>1. Is something added or taken away?</a:t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en-US" sz="4000" dirty="0" smtClean="0">
                <a:solidFill>
                  <a:srgbClr val="00B0F0"/>
                </a:solidFill>
              </a:rPr>
              <a:t/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en-US" sz="4000" dirty="0" smtClean="0">
                <a:solidFill>
                  <a:srgbClr val="00B0F0"/>
                </a:solidFill>
              </a:rPr>
              <a:t>2. Does behavior increase or decrease?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9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Is something being added or taken away?  (Added = positive or Taken Away = negative)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2. Does the behavior increase or decrease?  (Increase= reinforcement or Decrease = punishment)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60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>Punishment and Negative Reinforcement are used to produce opposite effects.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Punishment:</a:t>
            </a:r>
            <a:r>
              <a:rPr lang="en-US" dirty="0" smtClean="0"/>
              <a:t> used to decrease a behavior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Negative Reinforcement: </a:t>
            </a:r>
            <a:r>
              <a:rPr lang="en-US" dirty="0" smtClean="0"/>
              <a:t>used to increase a behavior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acon.com/slavin/images/t4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" y="457200"/>
            <a:ext cx="8751094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Sometimes negative reinforcement and positive reinforcement happen at the same time….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Primary </a:t>
            </a:r>
            <a:r>
              <a:rPr lang="en-US" dirty="0" err="1" smtClean="0">
                <a:solidFill>
                  <a:srgbClr val="0070C0"/>
                </a:solidFill>
              </a:rPr>
              <a:t>reinforcers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/>
              <a:t>Unlearned, innately satisfying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>Secondary </a:t>
            </a:r>
            <a:r>
              <a:rPr lang="en-US" dirty="0" err="1" smtClean="0">
                <a:solidFill>
                  <a:srgbClr val="0070C0"/>
                </a:solidFill>
              </a:rPr>
              <a:t>reinforcers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/>
              <a:t>reinforcing power based on learned association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 action="ppaction://hlinkfile"/>
              </a:rPr>
              <a:t>Reinforcement V. Punishment</a:t>
            </a:r>
            <a:br>
              <a:rPr lang="en-US" dirty="0" smtClean="0">
                <a:hlinkClick r:id="rId2" action="ppaction://hlinkfile"/>
              </a:rPr>
            </a:br>
            <a:r>
              <a:rPr lang="en-US" dirty="0" smtClean="0">
                <a:hlinkClick r:id="rId2" action="ppaction://hlinkfile"/>
              </a:rPr>
              <a:t>Practice Worksheet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2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b="1" dirty="0" smtClean="0"/>
              <a:t>Operant Conditioning: </a:t>
            </a:r>
            <a:r>
              <a:rPr lang="en-US" dirty="0" smtClean="0"/>
              <a:t>association between actions and consequences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Actions followed by </a:t>
            </a:r>
            <a:r>
              <a:rPr lang="en-US" sz="3600" b="1" dirty="0" err="1" smtClean="0"/>
              <a:t>reinforcers</a:t>
            </a:r>
            <a:r>
              <a:rPr lang="en-US" sz="3600" dirty="0" smtClean="0"/>
              <a:t> -- increase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Actions followed by </a:t>
            </a:r>
            <a:r>
              <a:rPr lang="en-US" sz="3600" b="1" dirty="0" smtClean="0"/>
              <a:t>punishment</a:t>
            </a:r>
            <a:r>
              <a:rPr lang="en-US" sz="3600" dirty="0" smtClean="0"/>
              <a:t> --decrease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Continuous Reinforcement: </a:t>
            </a:r>
            <a:r>
              <a:rPr lang="en-US" dirty="0" smtClean="0"/>
              <a:t>All correct responses are reinforced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Intermittent Reinforcement: </a:t>
            </a:r>
            <a:r>
              <a:rPr lang="en-US" dirty="0" smtClean="0"/>
              <a:t>Rewarding of some, but not all, correct responses.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* Timing and frequency are important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Humans can respond to delayed </a:t>
            </a:r>
            <a:r>
              <a:rPr lang="en-US" dirty="0" err="1" smtClean="0"/>
              <a:t>reinforcers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It is better to delay your gratification (Marshmallow experiment…)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Schedules of Reinforcement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>Ratio Schedule: </a:t>
            </a:r>
            <a:r>
              <a:rPr lang="en-US" dirty="0" smtClean="0"/>
              <a:t>rewards subject after a certain number of responses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>Interval Schedule: </a:t>
            </a:r>
            <a:r>
              <a:rPr lang="en-US" dirty="0" smtClean="0"/>
              <a:t>provides a reward after a time interval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Ratio Schedules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>Fixed Ratio: </a:t>
            </a:r>
            <a:r>
              <a:rPr lang="en-US" dirty="0" smtClean="0"/>
              <a:t>reinforcement based upon certain, unvarying number of responses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>Variable Ratio: </a:t>
            </a:r>
            <a:r>
              <a:rPr lang="en-US" dirty="0" smtClean="0"/>
              <a:t>Reinforcement based on varying responses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Interval Schedules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>Fixed Interval: </a:t>
            </a:r>
            <a:r>
              <a:rPr lang="en-US" dirty="0" smtClean="0"/>
              <a:t>reinforcement is based upon a certain, fixed time period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70C0"/>
                </a:solidFill>
              </a:rPr>
              <a:t>Variable Interval: </a:t>
            </a:r>
            <a:r>
              <a:rPr lang="en-US" dirty="0" smtClean="0"/>
              <a:t>reinforcement varies in time period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 action="ppaction://hlinkfile"/>
              </a:rPr>
              <a:t>Intervals</a:t>
            </a:r>
            <a:br>
              <a:rPr lang="en-US" dirty="0" smtClean="0">
                <a:hlinkClick r:id="rId2" action="ppaction://hlinkfile"/>
              </a:rPr>
            </a:br>
            <a:r>
              <a:rPr lang="en-US" dirty="0" smtClean="0">
                <a:hlinkClick r:id="rId2" action="ppaction://hlinkfile"/>
              </a:rPr>
              <a:t>Practice </a:t>
            </a:r>
            <a:r>
              <a:rPr lang="en-US" dirty="0" smtClean="0">
                <a:hlinkClick r:id="rId2" action="ppaction://hlinkfile"/>
              </a:rPr>
              <a:t>Worksheet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51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Reminder!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Positive = to add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Negative = to subtract</a:t>
            </a:r>
            <a:endParaRPr lang="en-US" sz="6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b="1" dirty="0" smtClean="0"/>
              <a:t>Positive</a:t>
            </a:r>
            <a:r>
              <a:rPr lang="en-US" dirty="0" smtClean="0"/>
              <a:t> reinforcement and positive punishment = </a:t>
            </a:r>
            <a:r>
              <a:rPr lang="en-US" b="1" dirty="0" smtClean="0"/>
              <a:t>adding a stimulus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Negative</a:t>
            </a:r>
            <a:r>
              <a:rPr lang="en-US" dirty="0" smtClean="0"/>
              <a:t> reinforcement and negative punishment = </a:t>
            </a:r>
            <a:r>
              <a:rPr lang="en-US" b="1" dirty="0" smtClean="0"/>
              <a:t>removal of a stimulus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b="1" dirty="0" smtClean="0"/>
              <a:t>Application of Operant Conditioning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* Individualized instruction </a:t>
            </a:r>
            <a:br>
              <a:rPr lang="en-US" dirty="0" smtClean="0"/>
            </a:br>
            <a:r>
              <a:rPr lang="en-US" dirty="0" smtClean="0"/>
              <a:t>* Sports</a:t>
            </a:r>
            <a:br>
              <a:rPr lang="en-US" dirty="0" smtClean="0"/>
            </a:br>
            <a:r>
              <a:rPr lang="en-US" dirty="0" smtClean="0"/>
              <a:t>* Work</a:t>
            </a:r>
            <a:br>
              <a:rPr lang="en-US" dirty="0" smtClean="0"/>
            </a:br>
            <a:r>
              <a:rPr lang="en-US" dirty="0" smtClean="0"/>
              <a:t>* At home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Operant Conditioning in your life homework…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State goal</a:t>
            </a:r>
            <a:br>
              <a:rPr lang="en-US" dirty="0" smtClean="0"/>
            </a:br>
            <a:r>
              <a:rPr lang="en-US" dirty="0" smtClean="0"/>
              <a:t>2. Monitor desired behavior</a:t>
            </a:r>
            <a:br>
              <a:rPr lang="en-US" dirty="0" smtClean="0"/>
            </a:br>
            <a:r>
              <a:rPr lang="en-US" dirty="0" smtClean="0"/>
              <a:t>3. Reinforce desired behavior</a:t>
            </a:r>
            <a:br>
              <a:rPr lang="en-US" dirty="0" smtClean="0"/>
            </a:br>
            <a:r>
              <a:rPr lang="en-US" dirty="0" smtClean="0"/>
              <a:t>4. Reduce rewards gradually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897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* Voluntary behaviors are controlled by reward and punishment.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* When reward and punishment are involved there is a different form of learning involved.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* In operant conditioning, the consequences of the behavior influence the chance the behavior will occur again.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Comparison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Classical Conditioning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Behavior controlled by stimulus before response</a:t>
            </a:r>
          </a:p>
          <a:p>
            <a:r>
              <a:rPr lang="en-US" dirty="0" smtClean="0"/>
              <a:t>No reward or punishment </a:t>
            </a:r>
          </a:p>
          <a:p>
            <a:r>
              <a:rPr lang="en-US" dirty="0" smtClean="0"/>
              <a:t>New stimulus produces “old” behavior</a:t>
            </a:r>
          </a:p>
          <a:p>
            <a:r>
              <a:rPr lang="en-US" dirty="0" smtClean="0"/>
              <a:t>Extinction can happen</a:t>
            </a:r>
          </a:p>
          <a:p>
            <a:r>
              <a:rPr lang="en-US" dirty="0" smtClean="0"/>
              <a:t>Learner is passive, responses are involuntary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Operant Conditioning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Behavior controlled by consequences</a:t>
            </a:r>
          </a:p>
          <a:p>
            <a:r>
              <a:rPr lang="en-US" dirty="0" smtClean="0"/>
              <a:t>Often involves reward or punishment</a:t>
            </a:r>
          </a:p>
          <a:p>
            <a:r>
              <a:rPr lang="en-US" dirty="0" smtClean="0"/>
              <a:t>New stimulus produces new behavior</a:t>
            </a:r>
          </a:p>
          <a:p>
            <a:r>
              <a:rPr lang="en-US" dirty="0" smtClean="0"/>
              <a:t>Extinction can happen</a:t>
            </a:r>
          </a:p>
          <a:p>
            <a:r>
              <a:rPr lang="en-US" dirty="0" smtClean="0"/>
              <a:t>Learner is active, responses are voluntary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Create a skit to illustrate either reinforcement or punishment.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hlinkClick r:id="rId2"/>
              </a:rPr>
              <a:t>BF Skinner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/>
              <a:t>* </a:t>
            </a:r>
            <a:r>
              <a:rPr lang="en-US" b="1" dirty="0" smtClean="0"/>
              <a:t>Law of Effect: </a:t>
            </a:r>
            <a:r>
              <a:rPr lang="en-US" dirty="0" smtClean="0"/>
              <a:t>rewarded behavior is likely to recur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Operant chamber (Skinner Box)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dirty="0" smtClean="0"/>
              <a:t>* Believed  the most powerful influences on behavior are consequences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Did not care about feelings, intentions or goals – these are too subjective to study successfully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Reinforcer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/>
              <a:t>any conditions that follows and strengthens a response (desired behavior).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Examples?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b="1" dirty="0" smtClean="0"/>
              <a:t>Basic Types of </a:t>
            </a:r>
            <a:r>
              <a:rPr lang="en-US" b="1" dirty="0" err="1" smtClean="0"/>
              <a:t>Reinforcers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Positive Reinforcement: </a:t>
            </a:r>
            <a:r>
              <a:rPr lang="en-US" dirty="0" smtClean="0"/>
              <a:t>ADDS a pleasurable stimulus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Negative Reinforcement: </a:t>
            </a:r>
            <a:r>
              <a:rPr lang="en-US" dirty="0" smtClean="0"/>
              <a:t>the REMOVAL of an unpleasant or averse stimuli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dirty="0" smtClean="0"/>
              <a:t>NEGATIVE REINFORCEMENT IS </a:t>
            </a:r>
            <a:r>
              <a:rPr lang="en-US" b="1" dirty="0" smtClean="0"/>
              <a:t>NOT PUNISHMENT.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Negative reinforcement REMOVES a punishing event.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225</Words>
  <Application>Microsoft Macintosh PowerPoint</Application>
  <PresentationFormat>On-screen Show (4:3)</PresentationFormat>
  <Paragraphs>42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Operant Conditioning</vt:lpstr>
      <vt:lpstr>Operant Conditioning: association between actions and consequences   Actions followed by reinforcers -- increase  Actions followed by punishment --decrease</vt:lpstr>
      <vt:lpstr>* Voluntary behaviors are controlled by reward and punishment.  * When reward and punishment are involved there is a different form of learning involved.  * In operant conditioning, the consequences of the behavior influence the chance the behavior will occur again.  </vt:lpstr>
      <vt:lpstr>BF Skinner  * Law of Effect: rewarded behavior is likely to recur  * Operant chamber (Skinner Box)  </vt:lpstr>
      <vt:lpstr>* Believed  the most powerful influences on behavior are consequences  * Did not care about feelings, intentions or goals – these are too subjective to study successfully</vt:lpstr>
      <vt:lpstr>Reinforcer: any conditions that follows and strengthens a response (desired behavior).    Examples?</vt:lpstr>
      <vt:lpstr>Basic Types of Reinforcers  </vt:lpstr>
      <vt:lpstr> Positive Reinforcement: ADDS a pleasurable stimulus    Negative Reinforcement: the REMOVAL of an unpleasant or averse stimuli</vt:lpstr>
      <vt:lpstr>NEGATIVE REINFORCEMENT IS NOT PUNISHMENT.   Negative reinforcement REMOVES a punishing event.</vt:lpstr>
      <vt:lpstr>Punishment: a consequence that decreases the frequency of a preceding behavior.</vt:lpstr>
      <vt:lpstr>Positive Punishment: application of an aversive stimulus   Negative Punishment: removal of a reinforcer</vt:lpstr>
      <vt:lpstr>Punishment – What’s the problem?  1. Punished behavior is not forgotten  2. Punishment teaches discrimination  3. Punishment can teach fear  4. Physical punishment may increase aggressiveness</vt:lpstr>
      <vt:lpstr>Reinforcement or Punishment?  Ask yourself:   1. Is something added or taken away?  2. Does behavior increase or decrease?</vt:lpstr>
      <vt:lpstr>  1. Is something being added or taken away?  (Added = positive or Taken Away = negative)  2. Does the behavior increase or decrease?  (Increase= reinforcement or Decrease = punishment)</vt:lpstr>
      <vt:lpstr>Punishment and Negative Reinforcement are used to produce opposite effects.  Punishment: used to decrease a behavior  Negative Reinforcement: used to increase a behavior</vt:lpstr>
      <vt:lpstr>PowerPoint Presentation</vt:lpstr>
      <vt:lpstr>Sometimes negative reinforcement and positive reinforcement happen at the same time….</vt:lpstr>
      <vt:lpstr>Primary reinforcers: Unlearned, innately satisfying  Secondary reinforcers: reinforcing power based on learned association</vt:lpstr>
      <vt:lpstr>Reinforcement V. Punishment Practice Worksheet </vt:lpstr>
      <vt:lpstr>  Continuous Reinforcement: All correct responses are reinforced   Intermittent Reinforcement: Rewarding of some, but not all, correct responses. </vt:lpstr>
      <vt:lpstr>* Timing and frequency are important  * Humans can respond to delayed reinforcers  * It is better to delay your gratification (Marshmallow experiment…)</vt:lpstr>
      <vt:lpstr>Schedules of Reinforcement  Ratio Schedule: rewards subject after a certain number of responses  Interval Schedule: provides a reward after a time interval</vt:lpstr>
      <vt:lpstr>Ratio Schedules  Fixed Ratio: reinforcement based upon certain, unvarying number of responses  Variable Ratio: Reinforcement based on varying responses </vt:lpstr>
      <vt:lpstr>Interval Schedules  Fixed Interval: reinforcement is based upon a certain, fixed time period  Variable Interval: reinforcement varies in time period</vt:lpstr>
      <vt:lpstr>Intervals Practice Worksheet </vt:lpstr>
      <vt:lpstr>Reminder!  Positive = to add  Negative = to subtract</vt:lpstr>
      <vt:lpstr>Positive reinforcement and positive punishment = adding a stimulus  Negative reinforcement and negative punishment = removal of a stimulus</vt:lpstr>
      <vt:lpstr>Application of Operant Conditioning  * Individualized instruction  * Sports * Work * At home</vt:lpstr>
      <vt:lpstr>Operant Conditioning in your life homework…  1. State goal 2. Monitor desired behavior 3. Reinforce desired behavior 4. Reduce rewards gradually</vt:lpstr>
      <vt:lpstr>Comparison</vt:lpstr>
      <vt:lpstr>Create a skit to illustrate either reinforcement or punishment.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Operant Conditioning</dc:title>
  <dc:creator>Ashley</dc:creator>
  <cp:lastModifiedBy>Ashley Keegan</cp:lastModifiedBy>
  <cp:revision>22</cp:revision>
  <dcterms:created xsi:type="dcterms:W3CDTF">2012-12-02T22:16:01Z</dcterms:created>
  <dcterms:modified xsi:type="dcterms:W3CDTF">2017-11-26T14:41:22Z</dcterms:modified>
</cp:coreProperties>
</file>