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2" r:id="rId4"/>
    <p:sldId id="262" r:id="rId5"/>
    <p:sldId id="264" r:id="rId6"/>
    <p:sldId id="263" r:id="rId7"/>
    <p:sldId id="270" r:id="rId8"/>
    <p:sldId id="271" r:id="rId9"/>
    <p:sldId id="266" r:id="rId10"/>
    <p:sldId id="265" r:id="rId11"/>
    <p:sldId id="260" r:id="rId12"/>
    <p:sldId id="261" r:id="rId13"/>
    <p:sldId id="259" r:id="rId14"/>
    <p:sldId id="267" r:id="rId15"/>
    <p:sldId id="27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32DBDF-EBAD-47CC-AF75-015DDCBB7A63}"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F447CC-3565-480C-9936-F6C93A29553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32DBDF-EBAD-47CC-AF75-015DDCBB7A63}"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F447CC-3565-480C-9936-F6C93A29553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32DBDF-EBAD-47CC-AF75-015DDCBB7A63}"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F447CC-3565-480C-9936-F6C93A29553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32DBDF-EBAD-47CC-AF75-015DDCBB7A63}"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F447CC-3565-480C-9936-F6C93A29553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32DBDF-EBAD-47CC-AF75-015DDCBB7A63}"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F447CC-3565-480C-9936-F6C93A29553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32DBDF-EBAD-47CC-AF75-015DDCBB7A63}" type="datetimeFigureOut">
              <a:rPr lang="en-US" smtClean="0"/>
              <a:t>10/23/2017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F447CC-3565-480C-9936-F6C93A29553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32DBDF-EBAD-47CC-AF75-015DDCBB7A63}" type="datetimeFigureOut">
              <a:rPr lang="en-US" smtClean="0"/>
              <a:t>10/23/2017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F447CC-3565-480C-9936-F6C93A29553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32DBDF-EBAD-47CC-AF75-015DDCBB7A63}" type="datetimeFigureOut">
              <a:rPr lang="en-US" smtClean="0"/>
              <a:t>10/23/2017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F447CC-3565-480C-9936-F6C93A29553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32DBDF-EBAD-47CC-AF75-015DDCBB7A63}" type="datetimeFigureOut">
              <a:rPr lang="en-US" smtClean="0"/>
              <a:t>10/23/2017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F447CC-3565-480C-9936-F6C93A29553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32DBDF-EBAD-47CC-AF75-015DDCBB7A63}" type="datetimeFigureOut">
              <a:rPr lang="en-US" smtClean="0"/>
              <a:t>10/23/2017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F447CC-3565-480C-9936-F6C93A29553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32DBDF-EBAD-47CC-AF75-015DDCBB7A63}" type="datetimeFigureOut">
              <a:rPr lang="en-US" smtClean="0"/>
              <a:t>10/23/2017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F447CC-3565-480C-9936-F6C93A29553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32DBDF-EBAD-47CC-AF75-015DDCBB7A63}" type="datetimeFigureOut">
              <a:rPr lang="en-US" smtClean="0"/>
              <a:t>10/23/2017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F447CC-3565-480C-9936-F6C93A29553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hyperlink" Target="http://www.pbslearningmedia.org/resource/7fd523a6-31b1-48b9-9490-da9817b05d15/7fd523a6-31b1-48b9-9490-da9817b05d15/"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video.pbs.org/video/2298009584/"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c-spanclassroom.org/Lesson/919/Bell+Ringer+Campaign+Finance+and+the+Citizens+United+Decision.aspx" TargetMode="External"/><Relationship Id="rId2" Type="http://schemas.openxmlformats.org/officeDocument/2006/relationships/hyperlink" Target="http://www.c-span.org/video/?c3817900/supreme-court-ruling-campaign-finance" TargetMode="External"/><Relationship Id="rId1" Type="http://schemas.openxmlformats.org/officeDocument/2006/relationships/slideLayout" Target="../slideLayouts/slideLayout6.xml"/><Relationship Id="rId4" Type="http://schemas.openxmlformats.org/officeDocument/2006/relationships/hyperlink" Target="http://storyofstuff.org/movies/story-of-citizens-united-v-fec/"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www.youtube.com/watch?v=cet3NcNNSc4"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www.c-span.org/video/?c3883369/citizens-united&amp;newclip=" TargetMode="External"/><Relationship Id="rId2" Type="http://schemas.openxmlformats.org/officeDocument/2006/relationships/hyperlink" Target="http://www.c-span.org/video/?c3723986/clip-qa-justice-antonin-scalia" TargetMode="External"/><Relationship Id="rId1" Type="http://schemas.openxmlformats.org/officeDocument/2006/relationships/slideLayout" Target="../slideLayouts/slideLayout6.xml"/><Relationship Id="rId5" Type="http://schemas.openxmlformats.org/officeDocument/2006/relationships/hyperlink" Target="http://www.c-span.org/video/?c3839008/fundraising" TargetMode="External"/><Relationship Id="rId4" Type="http://schemas.openxmlformats.org/officeDocument/2006/relationships/hyperlink" Target="http://www.c-span.org/video/?c3859258/impact-citzens-unit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0.tqn.com/d/politicalhumor/1/0/E/R/4/President-Corporation.jpg"/>
          <p:cNvPicPr>
            <a:picLocks noChangeAspect="1" noChangeArrowheads="1"/>
          </p:cNvPicPr>
          <p:nvPr/>
        </p:nvPicPr>
        <p:blipFill>
          <a:blip r:embed="rId2" cstate="print"/>
          <a:srcRect/>
          <a:stretch>
            <a:fillRect/>
          </a:stretch>
        </p:blipFill>
        <p:spPr bwMode="auto">
          <a:xfrm>
            <a:off x="1295400" y="2438400"/>
            <a:ext cx="6477000" cy="4051070"/>
          </a:xfrm>
          <a:prstGeom prst="rect">
            <a:avLst/>
          </a:prstGeom>
          <a:noFill/>
        </p:spPr>
      </p:pic>
      <p:sp>
        <p:nvSpPr>
          <p:cNvPr id="6" name="Title 1"/>
          <p:cNvSpPr>
            <a:spLocks noGrp="1"/>
          </p:cNvSpPr>
          <p:nvPr>
            <p:ph type="title"/>
          </p:nvPr>
        </p:nvSpPr>
        <p:spPr>
          <a:xfrm>
            <a:off x="457200" y="274638"/>
            <a:ext cx="8229600" cy="2163762"/>
          </a:xfrm>
        </p:spPr>
        <p:txBody>
          <a:bodyPr>
            <a:normAutofit/>
          </a:bodyPr>
          <a:lstStyle/>
          <a:p>
            <a:r>
              <a:rPr lang="en-US" dirty="0" smtClean="0"/>
              <a:t>WHAT DO CORPORATIONS AND THE FIRST AMENDMENT HAVE TO DO WITH POLITICS?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59362"/>
          </a:xfrm>
        </p:spPr>
        <p:txBody>
          <a:bodyPr/>
          <a:lstStyle/>
          <a:p>
            <a:r>
              <a:rPr lang="en-US" dirty="0"/>
              <a:t/>
            </a:r>
            <a:br>
              <a:rPr lang="en-US" dirty="0"/>
            </a:br>
            <a:r>
              <a:rPr lang="en-US" dirty="0" smtClean="0"/>
              <a:t/>
            </a:r>
            <a:br>
              <a:rPr lang="en-US" dirty="0" smtClean="0"/>
            </a:br>
            <a:r>
              <a:rPr lang="en-US" dirty="0" smtClean="0">
                <a:hlinkClick r:id="rId2"/>
              </a:rPr>
              <a:t>2012 Presidential Election</a:t>
            </a:r>
            <a:endParaRPr lang="en-US" dirty="0"/>
          </a:p>
        </p:txBody>
      </p:sp>
    </p:spTree>
    <p:extLst>
      <p:ext uri="{BB962C8B-B14F-4D97-AF65-F5344CB8AC3E}">
        <p14:creationId xmlns:p14="http://schemas.microsoft.com/office/powerpoint/2010/main" val="19860606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1009650" y="533400"/>
            <a:ext cx="7124700" cy="57912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228599" y="381000"/>
            <a:ext cx="8817033" cy="56388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r>
              <a:rPr lang="en-US" dirty="0"/>
              <a:t/>
            </a:r>
            <a:br>
              <a:rPr lang="en-US" dirty="0"/>
            </a:br>
            <a:r>
              <a:rPr lang="en-US" dirty="0" smtClean="0">
                <a:hlinkClick r:id="rId2"/>
              </a:rPr>
              <a:t>BIG SKY, BIG MONEY</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lstStyle/>
          <a:p>
            <a:r>
              <a:rPr lang="en-US" dirty="0" smtClean="0"/>
              <a:t>Primary Source Worksheets</a:t>
            </a:r>
            <a:endParaRPr lang="en-US" dirty="0"/>
          </a:p>
        </p:txBody>
      </p:sp>
    </p:spTree>
    <p:extLst>
      <p:ext uri="{BB962C8B-B14F-4D97-AF65-F5344CB8AC3E}">
        <p14:creationId xmlns:p14="http://schemas.microsoft.com/office/powerpoint/2010/main" val="3308725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40362"/>
          </a:xfrm>
        </p:spPr>
        <p:txBody>
          <a:bodyPr>
            <a:normAutofit/>
          </a:bodyPr>
          <a:lstStyle/>
          <a:p>
            <a:r>
              <a:rPr lang="en-US" dirty="0" smtClean="0"/>
              <a:t>Citizens United Essay and Discussion</a:t>
            </a:r>
            <a:endParaRPr lang="en-US" dirty="0"/>
          </a:p>
        </p:txBody>
      </p:sp>
    </p:spTree>
    <p:extLst>
      <p:ext uri="{BB962C8B-B14F-4D97-AF65-F5344CB8AC3E}">
        <p14:creationId xmlns:p14="http://schemas.microsoft.com/office/powerpoint/2010/main" val="700262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16562"/>
          </a:xfrm>
        </p:spPr>
        <p:txBody>
          <a:bodyPr>
            <a:normAutofit fontScale="90000"/>
          </a:bodyPr>
          <a:lstStyle/>
          <a:p>
            <a:r>
              <a:rPr lang="en-US" i="1" dirty="0" smtClean="0"/>
              <a:t/>
            </a:r>
            <a:br>
              <a:rPr lang="en-US" i="1" dirty="0" smtClean="0"/>
            </a:br>
            <a:r>
              <a:rPr lang="en-US" i="1" dirty="0"/>
              <a:t/>
            </a:r>
            <a:br>
              <a:rPr lang="en-US" i="1" dirty="0"/>
            </a:br>
            <a:r>
              <a:rPr lang="en-US" i="1" dirty="0" smtClean="0">
                <a:hlinkClick r:id="rId2"/>
              </a:rPr>
              <a:t>Citizens United v</a:t>
            </a:r>
            <a:r>
              <a:rPr lang="en-US" i="1" dirty="0" smtClean="0"/>
              <a:t>. </a:t>
            </a:r>
            <a:r>
              <a:rPr lang="en-US" i="1" dirty="0" smtClean="0">
                <a:hlinkClick r:id="rId3"/>
              </a:rPr>
              <a:t>F.E.C</a:t>
            </a:r>
            <a:r>
              <a:rPr lang="en-US" i="1" dirty="0" smtClean="0"/>
              <a:t>. </a:t>
            </a:r>
            <a:r>
              <a:rPr lang="en-US" i="1" dirty="0" smtClean="0">
                <a:hlinkClick r:id="rId4"/>
              </a:rPr>
              <a:t>(2010)</a:t>
            </a:r>
            <a:br>
              <a:rPr lang="en-US" i="1" dirty="0" smtClean="0">
                <a:hlinkClick r:id="rId4"/>
              </a:rPr>
            </a:br>
            <a:r>
              <a:rPr lang="en-US" i="1" dirty="0"/>
              <a:t/>
            </a:r>
            <a:br>
              <a:rPr lang="en-US" i="1" dirty="0"/>
            </a:br>
            <a:r>
              <a:rPr lang="en-US" i="1" dirty="0" smtClean="0"/>
              <a:t/>
            </a:r>
            <a:br>
              <a:rPr lang="en-US" i="1" dirty="0" smtClean="0"/>
            </a:br>
            <a:r>
              <a:rPr lang="en-US" dirty="0"/>
              <a:t>Reading #1</a:t>
            </a:r>
            <a:br>
              <a:rPr lang="en-US" dirty="0"/>
            </a:br>
            <a:r>
              <a:rPr lang="en-US" i="1" dirty="0" smtClean="0"/>
              <a:t/>
            </a:r>
            <a:br>
              <a:rPr lang="en-US" i="1" dirty="0" smtClean="0"/>
            </a:br>
            <a:r>
              <a:rPr lang="en-US" i="1" dirty="0"/>
              <a:t/>
            </a:r>
            <a:br>
              <a:rPr lang="en-US" i="1" dirty="0"/>
            </a:br>
            <a:endParaRPr lang="en-US"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r>
              <a:rPr lang="en-US" dirty="0"/>
              <a:t>Do you agree or disagree with Mr. </a:t>
            </a:r>
            <a:r>
              <a:rPr lang="en-US" dirty="0" err="1"/>
              <a:t>Carvin</a:t>
            </a:r>
            <a:r>
              <a:rPr lang="en-US" dirty="0"/>
              <a:t> when he says “that a ban on spending money to speak is no different than a straight forward ban on speech”? </a:t>
            </a:r>
          </a:p>
        </p:txBody>
      </p:sp>
    </p:spTree>
    <p:extLst>
      <p:ext uri="{BB962C8B-B14F-4D97-AF65-F5344CB8AC3E}">
        <p14:creationId xmlns:p14="http://schemas.microsoft.com/office/powerpoint/2010/main" val="44730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fontScale="90000"/>
          </a:bodyPr>
          <a:lstStyle/>
          <a:p>
            <a:r>
              <a:rPr lang="en-US" dirty="0" smtClean="0"/>
              <a:t>* Court case dealing with regulation of campaign spending by organizations</a:t>
            </a:r>
            <a:br>
              <a:rPr lang="en-US" dirty="0" smtClean="0"/>
            </a:br>
            <a:r>
              <a:rPr lang="en-US" dirty="0"/>
              <a:t/>
            </a:r>
            <a:br>
              <a:rPr lang="en-US" dirty="0"/>
            </a:br>
            <a:r>
              <a:rPr lang="en-US" dirty="0" smtClean="0"/>
              <a:t>* 1</a:t>
            </a:r>
            <a:r>
              <a:rPr lang="en-US" baseline="30000" dirty="0" smtClean="0"/>
              <a:t>st</a:t>
            </a:r>
            <a:r>
              <a:rPr lang="en-US" dirty="0" smtClean="0"/>
              <a:t> Amendment prohibits government from restricting political spending by non profit organizations (corporations and unions, too)</a:t>
            </a:r>
            <a:endParaRPr lang="en-US" dirty="0"/>
          </a:p>
        </p:txBody>
      </p:sp>
    </p:spTree>
    <p:extLst>
      <p:ext uri="{BB962C8B-B14F-4D97-AF65-F5344CB8AC3E}">
        <p14:creationId xmlns:p14="http://schemas.microsoft.com/office/powerpoint/2010/main" val="3710059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40362"/>
          </a:xfrm>
        </p:spPr>
        <p:txBody>
          <a:bodyPr>
            <a:normAutofit/>
          </a:bodyPr>
          <a:lstStyle/>
          <a:p>
            <a:r>
              <a:rPr lang="en-US" dirty="0" smtClean="0"/>
              <a:t>Organizations may not contribute directly to political campaigns </a:t>
            </a:r>
            <a:endParaRPr lang="en-US" dirty="0"/>
          </a:p>
        </p:txBody>
      </p:sp>
    </p:spTree>
    <p:extLst>
      <p:ext uri="{BB962C8B-B14F-4D97-AF65-F5344CB8AC3E}">
        <p14:creationId xmlns:p14="http://schemas.microsoft.com/office/powerpoint/2010/main" val="1747661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a:bodyPr>
          <a:lstStyle/>
          <a:p>
            <a:r>
              <a:rPr lang="en-US" b="1" dirty="0" smtClean="0"/>
              <a:t>PAC: </a:t>
            </a:r>
            <a:r>
              <a:rPr lang="en-US" dirty="0" smtClean="0"/>
              <a:t>Gets $ from donors and uses money to campaign</a:t>
            </a:r>
            <a:br>
              <a:rPr lang="en-US" dirty="0" smtClean="0"/>
            </a:br>
            <a:r>
              <a:rPr lang="en-US" dirty="0"/>
              <a:t/>
            </a:r>
            <a:br>
              <a:rPr lang="en-US" dirty="0"/>
            </a:br>
            <a:r>
              <a:rPr lang="en-US" dirty="0" smtClean="0"/>
              <a:t/>
            </a:r>
            <a:br>
              <a:rPr lang="en-US" dirty="0" smtClean="0"/>
            </a:br>
            <a:r>
              <a:rPr lang="en-US" dirty="0"/>
              <a:t/>
            </a:r>
            <a:br>
              <a:rPr lang="en-US" dirty="0"/>
            </a:br>
            <a:endParaRPr lang="en-US" dirty="0"/>
          </a:p>
        </p:txBody>
      </p:sp>
    </p:spTree>
    <p:extLst>
      <p:ext uri="{BB962C8B-B14F-4D97-AF65-F5344CB8AC3E}">
        <p14:creationId xmlns:p14="http://schemas.microsoft.com/office/powerpoint/2010/main" val="20701696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bodyPr>
          <a:lstStyle/>
          <a:p>
            <a:r>
              <a:rPr lang="en-US" b="1" dirty="0">
                <a:hlinkClick r:id="rId2"/>
              </a:rPr>
              <a:t>SUPER PAC</a:t>
            </a:r>
            <a:r>
              <a:rPr lang="en-US" b="1" dirty="0" smtClean="0"/>
              <a:t>: </a:t>
            </a:r>
            <a:r>
              <a:rPr lang="en-US" dirty="0"/>
              <a:t>Unlike traditional PACs, they can raise funds from individuals, corporations, unions, and other groups without any legal limit on donation </a:t>
            </a:r>
            <a:r>
              <a:rPr lang="en-US" dirty="0" smtClean="0"/>
              <a:t>size</a:t>
            </a:r>
            <a:br>
              <a:rPr lang="en-US" dirty="0" smtClean="0"/>
            </a:br>
            <a:r>
              <a:rPr lang="en-US" dirty="0"/>
              <a:t/>
            </a:r>
            <a:br>
              <a:rPr lang="en-US" dirty="0"/>
            </a:br>
            <a:r>
              <a:rPr lang="en-US" b="1" dirty="0" smtClean="0"/>
              <a:t>*Made possible by Citizens United case</a:t>
            </a:r>
            <a:endParaRPr lang="en-US" b="1" dirty="0"/>
          </a:p>
        </p:txBody>
      </p:sp>
    </p:spTree>
    <p:extLst>
      <p:ext uri="{BB962C8B-B14F-4D97-AF65-F5344CB8AC3E}">
        <p14:creationId xmlns:p14="http://schemas.microsoft.com/office/powerpoint/2010/main" val="301116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181600"/>
          </a:xfrm>
        </p:spPr>
        <p:txBody>
          <a:bodyPr>
            <a:normAutofit fontScale="90000"/>
          </a:bodyPr>
          <a:lstStyle/>
          <a:p>
            <a:r>
              <a:rPr lang="en-US" b="1" smtClean="0"/>
              <a:t>501(C</a:t>
            </a:r>
            <a:r>
              <a:rPr lang="en-US" b="1" dirty="0"/>
              <a:t>)(4</a:t>
            </a:r>
            <a:r>
              <a:rPr lang="en-US" b="1" dirty="0" smtClean="0"/>
              <a:t>): </a:t>
            </a:r>
            <a:r>
              <a:rPr lang="en-US" dirty="0"/>
              <a:t>politically active nonprofit organizations</a:t>
            </a:r>
            <a:r>
              <a:rPr lang="en-US" dirty="0" smtClean="0"/>
              <a:t> </a:t>
            </a:r>
            <a:r>
              <a:rPr lang="en-US" dirty="0"/>
              <a:t>dedicated to social </a:t>
            </a:r>
            <a:r>
              <a:rPr lang="en-US" dirty="0" smtClean="0"/>
              <a:t>welfare.</a:t>
            </a:r>
            <a:br>
              <a:rPr lang="en-US" dirty="0" smtClean="0"/>
            </a:br>
            <a:r>
              <a:rPr lang="en-US" dirty="0"/>
              <a:t/>
            </a:r>
            <a:br>
              <a:rPr lang="en-US" dirty="0"/>
            </a:br>
            <a:r>
              <a:rPr lang="en-US" dirty="0"/>
              <a:t> M</a:t>
            </a:r>
            <a:r>
              <a:rPr lang="en-US" dirty="0" smtClean="0"/>
              <a:t>ay participate </a:t>
            </a:r>
            <a:r>
              <a:rPr lang="en-US" dirty="0"/>
              <a:t>in political campaigns and elections, as long as their primary activity is the promotion of social </a:t>
            </a:r>
            <a:r>
              <a:rPr lang="en-US" dirty="0" smtClean="0"/>
              <a:t>welfare</a:t>
            </a:r>
            <a:br>
              <a:rPr lang="en-US" dirty="0" smtClean="0"/>
            </a:br>
            <a:r>
              <a:rPr lang="en-US" dirty="0"/>
              <a:t/>
            </a:r>
            <a:br>
              <a:rPr lang="en-US" dirty="0"/>
            </a:br>
            <a:r>
              <a:rPr lang="en-US" dirty="0"/>
              <a:t>not required to disclose their </a:t>
            </a:r>
            <a:r>
              <a:rPr lang="en-US" dirty="0" smtClean="0"/>
              <a:t>donors</a:t>
            </a:r>
            <a:endParaRPr lang="en-US" dirty="0"/>
          </a:p>
        </p:txBody>
      </p:sp>
    </p:spTree>
    <p:extLst>
      <p:ext uri="{BB962C8B-B14F-4D97-AF65-F5344CB8AC3E}">
        <p14:creationId xmlns:p14="http://schemas.microsoft.com/office/powerpoint/2010/main" val="2024014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990600"/>
            <a:ext cx="6553200" cy="6001643"/>
          </a:xfrm>
          <a:prstGeom prst="rect">
            <a:avLst/>
          </a:prstGeom>
        </p:spPr>
        <p:txBody>
          <a:bodyPr wrap="square">
            <a:spAutoFit/>
          </a:bodyPr>
          <a:lstStyle/>
          <a:p>
            <a:pPr algn="ctr"/>
            <a:r>
              <a:rPr lang="en-US" sz="4800" dirty="0" smtClean="0"/>
              <a:t>CITIZENS UNITED V. FEC </a:t>
            </a:r>
          </a:p>
          <a:p>
            <a:pPr algn="ctr"/>
            <a:endParaRPr lang="en-US" sz="4800" dirty="0" smtClean="0"/>
          </a:p>
          <a:p>
            <a:pPr algn="ctr"/>
            <a:r>
              <a:rPr lang="en-US" sz="4800" dirty="0" smtClean="0"/>
              <a:t>What </a:t>
            </a:r>
            <a:r>
              <a:rPr lang="en-US" sz="4800" dirty="0"/>
              <a:t>do you think?</a:t>
            </a:r>
            <a:br>
              <a:rPr lang="en-US" sz="4800" dirty="0"/>
            </a:br>
            <a:r>
              <a:rPr lang="en-US" sz="4800" dirty="0"/>
              <a:t/>
            </a:r>
            <a:br>
              <a:rPr lang="en-US" sz="4800" dirty="0"/>
            </a:br>
            <a:r>
              <a:rPr lang="en-US" sz="4800" dirty="0" smtClean="0">
                <a:hlinkClick r:id="rId2"/>
              </a:rPr>
              <a:t>Pro</a:t>
            </a:r>
            <a:r>
              <a:rPr lang="en-US" sz="4800" dirty="0" smtClean="0"/>
              <a:t>  and </a:t>
            </a:r>
            <a:r>
              <a:rPr lang="en-US" sz="4800" dirty="0" smtClean="0">
                <a:hlinkClick r:id="rId3"/>
              </a:rPr>
              <a:t>Pro</a:t>
            </a:r>
            <a:r>
              <a:rPr lang="en-US" sz="4800" dirty="0"/>
              <a:t/>
            </a:r>
            <a:br>
              <a:rPr lang="en-US" sz="4800" dirty="0"/>
            </a:br>
            <a:r>
              <a:rPr lang="en-US" sz="4800" dirty="0"/>
              <a:t/>
            </a:r>
            <a:br>
              <a:rPr lang="en-US" sz="4800" dirty="0"/>
            </a:br>
            <a:r>
              <a:rPr lang="en-US" sz="4800" dirty="0" smtClean="0">
                <a:hlinkClick r:id="rId4"/>
              </a:rPr>
              <a:t>Con</a:t>
            </a:r>
            <a:r>
              <a:rPr lang="en-US" sz="4800" dirty="0" smtClean="0"/>
              <a:t> and </a:t>
            </a:r>
            <a:r>
              <a:rPr lang="en-US" sz="4800" dirty="0" smtClean="0">
                <a:hlinkClick r:id="rId5"/>
              </a:rPr>
              <a:t>Con</a:t>
            </a:r>
            <a:r>
              <a:rPr lang="en-US" sz="4800" dirty="0"/>
              <a:t/>
            </a:r>
            <a:br>
              <a:rPr lang="en-US" sz="4800" dirty="0"/>
            </a:br>
            <a:endParaRPr lang="en-US" sz="4800" dirty="0"/>
          </a:p>
        </p:txBody>
      </p:sp>
    </p:spTree>
    <p:extLst>
      <p:ext uri="{BB962C8B-B14F-4D97-AF65-F5344CB8AC3E}">
        <p14:creationId xmlns:p14="http://schemas.microsoft.com/office/powerpoint/2010/main" val="20628581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TotalTime>
  <Words>134</Words>
  <Application>Microsoft Office PowerPoint</Application>
  <PresentationFormat>On-screen Show (4:3)</PresentationFormat>
  <Paragraphs>15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WHAT DO CORPORATIONS AND THE FIRST AMENDMENT HAVE TO DO WITH POLITICS?</vt:lpstr>
      <vt:lpstr>  Citizens United v. F.E.C. (2010)   Reading #1   </vt:lpstr>
      <vt:lpstr>Do you agree or disagree with Mr. Carvin when he says “that a ban on spending money to speak is no different than a straight forward ban on speech”? </vt:lpstr>
      <vt:lpstr>* Court case dealing with regulation of campaign spending by organizations  * 1st Amendment prohibits government from restricting political spending by non profit organizations (corporations and unions, too)</vt:lpstr>
      <vt:lpstr>Organizations may not contribute directly to political campaigns </vt:lpstr>
      <vt:lpstr>PAC: Gets $ from donors and uses money to campaign    </vt:lpstr>
      <vt:lpstr>SUPER PAC: Unlike traditional PACs, they can raise funds from individuals, corporations, unions, and other groups without any legal limit on donation size  *Made possible by Citizens United case</vt:lpstr>
      <vt:lpstr>501(C)(4): politically active nonprofit organizations dedicated to social welfare.   May participate in political campaigns and elections, as long as their primary activity is the promotion of social welfare  not required to disclose their donors</vt:lpstr>
      <vt:lpstr>PowerPoint Presentation</vt:lpstr>
      <vt:lpstr>  2012 Presidential Election</vt:lpstr>
      <vt:lpstr>PowerPoint Presentation</vt:lpstr>
      <vt:lpstr>PowerPoint Presentation</vt:lpstr>
      <vt:lpstr> BIG SKY, BIG MONEY</vt:lpstr>
      <vt:lpstr>Primary Source Worksheets</vt:lpstr>
      <vt:lpstr>Citizens United Essay and 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 CORPORATIONS HAVE TO DO WITH POLITICS?</dc:title>
  <dc:creator>Ashley</dc:creator>
  <cp:lastModifiedBy>Keegan, Ashley</cp:lastModifiedBy>
  <cp:revision>18</cp:revision>
  <dcterms:created xsi:type="dcterms:W3CDTF">2014-04-29T22:43:53Z</dcterms:created>
  <dcterms:modified xsi:type="dcterms:W3CDTF">2017-10-23T13:10:48Z</dcterms:modified>
</cp:coreProperties>
</file>