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77" r:id="rId5"/>
    <p:sldId id="276" r:id="rId6"/>
    <p:sldId id="271" r:id="rId7"/>
    <p:sldId id="259" r:id="rId8"/>
    <p:sldId id="258" r:id="rId9"/>
    <p:sldId id="278" r:id="rId10"/>
    <p:sldId id="273" r:id="rId11"/>
    <p:sldId id="260" r:id="rId12"/>
    <p:sldId id="280" r:id="rId13"/>
    <p:sldId id="279" r:id="rId14"/>
    <p:sldId id="284" r:id="rId15"/>
    <p:sldId id="285" r:id="rId16"/>
    <p:sldId id="274" r:id="rId17"/>
    <p:sldId id="263" r:id="rId18"/>
    <p:sldId id="261" r:id="rId19"/>
    <p:sldId id="262" r:id="rId20"/>
    <p:sldId id="264" r:id="rId21"/>
    <p:sldId id="265" r:id="rId22"/>
    <p:sldId id="266" r:id="rId23"/>
    <p:sldId id="270" r:id="rId24"/>
    <p:sldId id="287" r:id="rId25"/>
    <p:sldId id="28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AB15-9901-4177-9C17-5E0441987288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11E4-D5CA-4102-B550-25CFC7885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AB15-9901-4177-9C17-5E0441987288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11E4-D5CA-4102-B550-25CFC7885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AB15-9901-4177-9C17-5E0441987288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11E4-D5CA-4102-B550-25CFC7885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AB15-9901-4177-9C17-5E0441987288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11E4-D5CA-4102-B550-25CFC7885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AB15-9901-4177-9C17-5E0441987288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11E4-D5CA-4102-B550-25CFC7885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AB15-9901-4177-9C17-5E0441987288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11E4-D5CA-4102-B550-25CFC7885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AB15-9901-4177-9C17-5E0441987288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11E4-D5CA-4102-B550-25CFC7885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AB15-9901-4177-9C17-5E0441987288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11E4-D5CA-4102-B550-25CFC7885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AB15-9901-4177-9C17-5E0441987288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11E4-D5CA-4102-B550-25CFC7885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AB15-9901-4177-9C17-5E0441987288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11E4-D5CA-4102-B550-25CFC7885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AB15-9901-4177-9C17-5E0441987288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11E4-D5CA-4102-B550-25CFC7885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DAB15-9901-4177-9C17-5E0441987288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811E4-D5CA-4102-B550-25CFC7885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hg6qcgoay4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mLHr_S6_OX8" TargetMode="Externa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er.org/series/discoveringpsychology/14/e14expand.html" TargetMode="Externa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talks/david_chalmers_how_do_you_explain_consciousness#t-56302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57800" y="274638"/>
            <a:ext cx="3429000" cy="6049962"/>
          </a:xfrm>
        </p:spPr>
        <p:txBody>
          <a:bodyPr>
            <a:normAutofit/>
          </a:bodyPr>
          <a:lstStyle/>
          <a:p>
            <a:r>
              <a:rPr lang="en-US" dirty="0" smtClean="0"/>
              <a:t>What does consciousness mean to you?</a:t>
            </a:r>
            <a:endParaRPr lang="en-US" dirty="0"/>
          </a:p>
        </p:txBody>
      </p:sp>
      <p:pic>
        <p:nvPicPr>
          <p:cNvPr id="11266" name="Picture 2" descr="http://www.cartoonstock.com/newscartoons/cartoonists/shr/lowres/shrn64l.jpg"/>
          <p:cNvPicPr>
            <a:picLocks noChangeAspect="1" noChangeArrowheads="1"/>
          </p:cNvPicPr>
          <p:nvPr/>
        </p:nvPicPr>
        <p:blipFill>
          <a:blip r:embed="rId2" cstate="print"/>
          <a:srcRect b="12658"/>
          <a:stretch>
            <a:fillRect/>
          </a:stretch>
        </p:blipFill>
        <p:spPr bwMode="auto">
          <a:xfrm>
            <a:off x="304800" y="304800"/>
            <a:ext cx="4710494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How do we study consciousness?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129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Recording the Stream of Consciousness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Selective </a:t>
            </a:r>
            <a:r>
              <a:rPr lang="en-US" dirty="0" smtClean="0">
                <a:hlinkClick r:id="rId2"/>
              </a:rPr>
              <a:t>Inattention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en-US" b="1" dirty="0" smtClean="0"/>
              <a:t>How much information do we consciously attend to at once?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* Selective attention</a:t>
            </a:r>
            <a:br>
              <a:rPr lang="en-US" dirty="0" smtClean="0"/>
            </a:br>
            <a:r>
              <a:rPr lang="en-US" dirty="0" smtClean="0"/>
              <a:t>*40/11,000,000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Possible issues?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Selective Inattention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Conscious awareness focuses on very limited aspect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*Driving and talking on the phone (even hands free) causes more crash risk (4X) – (1.6X with passenger)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343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dirty="0" smtClean="0"/>
              <a:t>Discuss a time when your attention focused on one thing and you were oblivious to something else.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209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dirty="0" smtClean="0"/>
              <a:t>The Conscious and </a:t>
            </a:r>
            <a:r>
              <a:rPr lang="en-US" dirty="0" err="1" smtClean="0"/>
              <a:t>Nonconscious</a:t>
            </a:r>
            <a:r>
              <a:rPr lang="en-US" dirty="0" smtClean="0"/>
              <a:t> Mind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132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What Consciousness Does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1. Restricts attention</a:t>
            </a:r>
            <a:br>
              <a:rPr lang="en-US" dirty="0" smtClean="0"/>
            </a:br>
            <a:r>
              <a:rPr lang="en-US" dirty="0" smtClean="0"/>
              <a:t>2. Provides mental meeting place.  We can create a meaningful picture from stimulation offered</a:t>
            </a:r>
            <a:br>
              <a:rPr lang="en-US" dirty="0" smtClean="0"/>
            </a:br>
            <a:r>
              <a:rPr lang="en-US" dirty="0" smtClean="0"/>
              <a:t>3. Creates a mental model that we can manipulate.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CONSCIOUSNESS ACCORDING TO </a:t>
            </a:r>
            <a:br>
              <a:rPr lang="en-US" sz="3600" b="1" dirty="0" smtClean="0"/>
            </a:br>
            <a:r>
              <a:rPr lang="en-US" sz="3600" b="1" dirty="0" smtClean="0"/>
              <a:t>WILLIAM JAMES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- a flowing stream that carries changing sensations, perceptions, thoughts, memories, feelings, motivations, desires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- includes awareness of ourselves and our environment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- can also include physical sensations such as hunger, thirst, pain and pleasure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en-US" b="1" dirty="0" smtClean="0"/>
              <a:t>CONSCIOUSNESS ACCORDING TO </a:t>
            </a:r>
            <a:br>
              <a:rPr lang="en-US" b="1" dirty="0" smtClean="0"/>
            </a:br>
            <a:r>
              <a:rPr lang="en-US" b="1" dirty="0" smtClean="0"/>
              <a:t>SIGMUND FREUD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- consciousness is the tip of an iceberg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- larger presence under the surface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- the mind works beneath the level of awareness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dirty="0" smtClean="0"/>
              <a:t>“Neither Steven Pinker nor I can explain human subjective consciousness . . . We don’t understand it.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Richard Dawkins </a:t>
            </a:r>
            <a:r>
              <a:rPr lang="en-US" sz="3200" dirty="0" smtClean="0"/>
              <a:t>(Evolutionary biologist)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Non-Conscious Mind</a:t>
            </a:r>
            <a:endParaRPr lang="en-US" dirty="0"/>
          </a:p>
        </p:txBody>
      </p:sp>
      <p:pic>
        <p:nvPicPr>
          <p:cNvPr id="15362" name="Picture 2" descr="http://0.tqn.com/d/psychology/1/G/G/6/conscious-unconscio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066800"/>
            <a:ext cx="4914176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Preconscious:</a:t>
            </a:r>
            <a:br>
              <a:rPr lang="en-US" b="1" u="sng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Information not currently in consciousness but can be recalled to consciousness voluntarily.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Example: Capitals of states, dates</a:t>
            </a:r>
            <a:endParaRPr lang="en-US" b="1" u="sng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The Unconscious:</a:t>
            </a:r>
            <a:br>
              <a:rPr lang="en-US" b="1" u="sng" dirty="0" smtClean="0"/>
            </a:br>
            <a:r>
              <a:rPr lang="en-US" b="1" u="sng" dirty="0"/>
              <a:t/>
            </a:r>
            <a:br>
              <a:rPr lang="en-US" b="1" u="sng" dirty="0"/>
            </a:br>
            <a:r>
              <a:rPr lang="en-US" dirty="0" smtClean="0"/>
              <a:t>Cognition occurring without awareness.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Example: Familiar routes to work</a:t>
            </a:r>
            <a:endParaRPr lang="en-US" b="1" u="sng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Freud and </a:t>
            </a:r>
            <a:r>
              <a:rPr lang="en-US" dirty="0" smtClean="0">
                <a:hlinkClick r:id="rId2"/>
              </a:rPr>
              <a:t>The Unconscious</a:t>
            </a:r>
            <a:endParaRPr lang="en-US" dirty="0"/>
          </a:p>
        </p:txBody>
      </p:sp>
      <p:pic>
        <p:nvPicPr>
          <p:cNvPr id="1026" name="Picture 2" descr="http://thepopularfront.files.wordpress.com/2012/07/freud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295400"/>
            <a:ext cx="4772025" cy="5353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68762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The Mind Hidden and Divided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(</a:t>
            </a:r>
            <a:r>
              <a:rPr lang="en-US" smtClean="0"/>
              <a:t>7:50-11:55)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900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How do you explain consciousness?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866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Consciousness: </a:t>
            </a:r>
            <a:r>
              <a:rPr lang="en-US" dirty="0" smtClean="0"/>
              <a:t>the process underlying the mental model we create of the world of which we are aware.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awareness of one’s self and one’s environment.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dirty="0" smtClean="0"/>
              <a:t>Discuss (in your notebook) a time when you were most aware of yourself and your surroundings.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dirty="0" smtClean="0"/>
              <a:t>Consciousness is subject and misleading.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Focus on behavior instead.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Consciousness as a speedometer: </a:t>
            </a:r>
            <a:br>
              <a:rPr lang="en-US" sz="3600" dirty="0" smtClean="0"/>
            </a:br>
            <a:r>
              <a:rPr lang="en-US" sz="3600" dirty="0" smtClean="0"/>
              <a:t>“It doesn’t make the car go, it just reflects what’s happening”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There are many states of consciousness possible for the human mind.</a:t>
            </a:r>
            <a:br>
              <a:rPr lang="en-US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Dreaming, wakefulness, hypnosis, meditation, chemically altered states.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102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274638"/>
            <a:ext cx="3810000" cy="6049962"/>
          </a:xfrm>
        </p:spPr>
        <p:txBody>
          <a:bodyPr/>
          <a:lstStyle/>
          <a:p>
            <a:r>
              <a:rPr lang="en-US" dirty="0" smtClean="0"/>
              <a:t>Zooming in on Mental Images</a:t>
            </a:r>
            <a:endParaRPr lang="en-US" dirty="0"/>
          </a:p>
        </p:txBody>
      </p:sp>
      <p:pic>
        <p:nvPicPr>
          <p:cNvPr id="14338" name="Picture 2" descr="C:\Users\Ashley\AppData\Local\Microsoft\Windows\Temporary Internet Files\Content.IE5\IPR3TTWF\MC900384400[1].wmf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</a:blip>
          <a:srcRect/>
          <a:stretch>
            <a:fillRect/>
          </a:stretch>
        </p:blipFill>
        <p:spPr bwMode="auto">
          <a:xfrm>
            <a:off x="762000" y="1371600"/>
            <a:ext cx="3223870" cy="40213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Non-conscious Processes: </a:t>
            </a:r>
            <a:r>
              <a:rPr lang="en-US" dirty="0" smtClean="0"/>
              <a:t>any brain process that does not involve conscious processing.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Does consciousness offer a reproductive advantage?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* Helps us act in long-term interests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How we see others </a:t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If so, how does the brain do it?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188</Words>
  <Application>Microsoft Office PowerPoint</Application>
  <PresentationFormat>On-screen Show (4:3)</PresentationFormat>
  <Paragraphs>25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What does consciousness mean to you?</vt:lpstr>
      <vt:lpstr>“Neither Steven Pinker nor I can explain human subjective consciousness . . . We don’t understand it.  - Richard Dawkins (Evolutionary biologist)</vt:lpstr>
      <vt:lpstr>Consciousness: the process underlying the mental model we create of the world of which we are aware.     The awareness of one’s self and one’s environment.</vt:lpstr>
      <vt:lpstr>Discuss (in your notebook) a time when you were most aware of yourself and your surroundings.  </vt:lpstr>
      <vt:lpstr>Consciousness is subject and misleading.  * Focus on behavior instead.   Consciousness as a speedometer:  “It doesn’t make the car go, it just reflects what’s happening” </vt:lpstr>
      <vt:lpstr>There are many states of consciousness possible for the human mind.  Dreaming, wakefulness, hypnosis, meditation, chemically altered states.    </vt:lpstr>
      <vt:lpstr>Zooming in on Mental Images</vt:lpstr>
      <vt:lpstr>Non-conscious Processes: any brain process that does not involve conscious processing.</vt:lpstr>
      <vt:lpstr>Does consciousness offer a reproductive advantage?  * Helps us act in long-term interests  * How we see others   If so, how does the brain do it?</vt:lpstr>
      <vt:lpstr>How do we study consciousness?</vt:lpstr>
      <vt:lpstr>Recording the Stream of Consciousness</vt:lpstr>
      <vt:lpstr>Selective Inattention</vt:lpstr>
      <vt:lpstr>How much information do we consciously attend to at once?  * Selective attention *40/11,000,000  Possible issues?</vt:lpstr>
      <vt:lpstr>Selective Inattention  * Conscious awareness focuses on very limited aspect   *Driving and talking on the phone (even hands free) causes more crash risk (4X) – (1.6X with passenger) </vt:lpstr>
      <vt:lpstr>Discuss a time when your attention focused on one thing and you were oblivious to something else. </vt:lpstr>
      <vt:lpstr>The Conscious and Nonconscious Mind</vt:lpstr>
      <vt:lpstr>What Consciousness Does  1. Restricts attention 2. Provides mental meeting place.  We can create a meaningful picture from stimulation offered 3. Creates a mental model that we can manipulate.</vt:lpstr>
      <vt:lpstr>CONSCIOUSNESS ACCORDING TO  WILLIAM JAMES  - a flowing stream that carries changing sensations, perceptions, thoughts, memories, feelings, motivations, desires  - includes awareness of ourselves and our environment  - can also include physical sensations such as hunger, thirst, pain and pleasure</vt:lpstr>
      <vt:lpstr>CONSCIOUSNESS ACCORDING TO  SIGMUND FREUD  - consciousness is the tip of an iceberg  - larger presence under the surface  - the mind works beneath the level of awareness</vt:lpstr>
      <vt:lpstr>The Non-Conscious Mind</vt:lpstr>
      <vt:lpstr>Preconscious:  Information not currently in consciousness but can be recalled to consciousness voluntarily.  Example: Capitals of states, dates</vt:lpstr>
      <vt:lpstr>The Unconscious:  Cognition occurring without awareness.   Example: Familiar routes to work</vt:lpstr>
      <vt:lpstr>Freud and The Unconscious</vt:lpstr>
      <vt:lpstr>The Mind Hidden and Divided (7:50-11:55)</vt:lpstr>
      <vt:lpstr>How do you explain consciousness?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consciousness mean to you?</dc:title>
  <dc:creator>Ashley</dc:creator>
  <cp:lastModifiedBy>Keegan, Ashley</cp:lastModifiedBy>
  <cp:revision>23</cp:revision>
  <dcterms:created xsi:type="dcterms:W3CDTF">2011-11-26T20:35:44Z</dcterms:created>
  <dcterms:modified xsi:type="dcterms:W3CDTF">2017-10-23T13:19:41Z</dcterms:modified>
</cp:coreProperties>
</file>