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7" r:id="rId4"/>
    <p:sldId id="258" r:id="rId5"/>
    <p:sldId id="259" r:id="rId6"/>
    <p:sldId id="262" r:id="rId7"/>
    <p:sldId id="260" r:id="rId8"/>
    <p:sldId id="261" r:id="rId9"/>
    <p:sldId id="263" r:id="rId10"/>
    <p:sldId id="264" r:id="rId11"/>
    <p:sldId id="267" r:id="rId12"/>
    <p:sldId id="268" r:id="rId13"/>
    <p:sldId id="269" r:id="rId14"/>
    <p:sldId id="270" r:id="rId15"/>
    <p:sldId id="272" r:id="rId16"/>
    <p:sldId id="273" r:id="rId17"/>
    <p:sldId id="275" r:id="rId18"/>
    <p:sldId id="276" r:id="rId19"/>
    <p:sldId id="282" r:id="rId20"/>
    <p:sldId id="277" r:id="rId21"/>
    <p:sldId id="279" r:id="rId22"/>
    <p:sldId id="278" r:id="rId23"/>
    <p:sldId id="280" r:id="rId24"/>
    <p:sldId id="281" r:id="rId25"/>
    <p:sldId id="28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060F9-1899-4D85-8F80-F38A27DC3CAA}" type="datetimeFigureOut">
              <a:rPr lang="en-US" smtClean="0"/>
              <a:pPr/>
              <a:t>11/27/16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09CB-DB54-436E-8770-27FC7D0F8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060F9-1899-4D85-8F80-F38A27DC3CAA}" type="datetimeFigureOut">
              <a:rPr lang="en-US" smtClean="0"/>
              <a:pPr/>
              <a:t>11/27/16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09CB-DB54-436E-8770-27FC7D0F8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060F9-1899-4D85-8F80-F38A27DC3CAA}" type="datetimeFigureOut">
              <a:rPr lang="en-US" smtClean="0"/>
              <a:pPr/>
              <a:t>11/27/16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09CB-DB54-436E-8770-27FC7D0F8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060F9-1899-4D85-8F80-F38A27DC3CAA}" type="datetimeFigureOut">
              <a:rPr lang="en-US" smtClean="0"/>
              <a:pPr/>
              <a:t>11/27/16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09CB-DB54-436E-8770-27FC7D0F8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060F9-1899-4D85-8F80-F38A27DC3CAA}" type="datetimeFigureOut">
              <a:rPr lang="en-US" smtClean="0"/>
              <a:pPr/>
              <a:t>11/27/16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09CB-DB54-436E-8770-27FC7D0F8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060F9-1899-4D85-8F80-F38A27DC3CAA}" type="datetimeFigureOut">
              <a:rPr lang="en-US" smtClean="0"/>
              <a:pPr/>
              <a:t>11/27/16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09CB-DB54-436E-8770-27FC7D0F8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060F9-1899-4D85-8F80-F38A27DC3CAA}" type="datetimeFigureOut">
              <a:rPr lang="en-US" smtClean="0"/>
              <a:pPr/>
              <a:t>11/27/16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09CB-DB54-436E-8770-27FC7D0F8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060F9-1899-4D85-8F80-F38A27DC3CAA}" type="datetimeFigureOut">
              <a:rPr lang="en-US" smtClean="0"/>
              <a:pPr/>
              <a:t>11/27/16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09CB-DB54-436E-8770-27FC7D0F8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060F9-1899-4D85-8F80-F38A27DC3CAA}" type="datetimeFigureOut">
              <a:rPr lang="en-US" smtClean="0"/>
              <a:pPr/>
              <a:t>11/27/16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09CB-DB54-436E-8770-27FC7D0F8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060F9-1899-4D85-8F80-F38A27DC3CAA}" type="datetimeFigureOut">
              <a:rPr lang="en-US" smtClean="0"/>
              <a:pPr/>
              <a:t>11/27/16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09CB-DB54-436E-8770-27FC7D0F8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060F9-1899-4D85-8F80-F38A27DC3CAA}" type="datetimeFigureOut">
              <a:rPr lang="en-US" smtClean="0"/>
              <a:pPr/>
              <a:t>11/27/16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09CB-DB54-436E-8770-27FC7D0F8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060F9-1899-4D85-8F80-F38A27DC3CAA}" type="datetimeFigureOut">
              <a:rPr lang="en-US" smtClean="0"/>
              <a:pPr/>
              <a:t>11/27/16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709CB-DB54-436E-8770-27FC7D0F8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r>
              <a:rPr lang="en-US" dirty="0" smtClean="0"/>
              <a:t>Remember these words…..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30 seconds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</a:t>
            </a:r>
            <a:r>
              <a:rPr lang="en-US" b="1" u="sng" dirty="0" smtClean="0"/>
              <a:t>. Working Memory (STM)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 Central Executive: directs attention to material from LTM or input from Sensory memory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*Sketchpad: stores/manipulates images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3. Long-term Memory</a:t>
            </a:r>
            <a:br>
              <a:rPr lang="en-US" b="1" u="sng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*Storage place for information</a:t>
            </a:r>
            <a:br>
              <a:rPr lang="en-US" dirty="0" smtClean="0"/>
            </a:br>
            <a:r>
              <a:rPr lang="en-US" dirty="0" smtClean="0"/>
              <a:t>*Unlimited storage capacity for unlimited time</a:t>
            </a:r>
            <a:br>
              <a:rPr lang="en-US" dirty="0" smtClean="0"/>
            </a:br>
            <a:r>
              <a:rPr lang="en-US" dirty="0" smtClean="0"/>
              <a:t>*Total knowledge of world and self</a:t>
            </a:r>
            <a:br>
              <a:rPr lang="en-US" dirty="0" smtClean="0"/>
            </a:br>
            <a:endParaRPr lang="en-US" b="1" u="sn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Procedural memory: mental directions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Knowing HOW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Give me some examples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Declarative memory: Specific information (events/facts)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Knowing WHAT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Episodic: personal experiences</a:t>
            </a:r>
            <a:br>
              <a:rPr lang="en-US" dirty="0" smtClean="0"/>
            </a:br>
            <a:r>
              <a:rPr lang="en-US" dirty="0" smtClean="0"/>
              <a:t>Semantic: faces, faces, history, etc.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Give me some examples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projects.coe.uga.edu/epltt/images/8/8f/Information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304800"/>
            <a:ext cx="8502601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83162"/>
          </a:xfrm>
        </p:spPr>
        <p:txBody>
          <a:bodyPr>
            <a:normAutofit/>
          </a:bodyPr>
          <a:lstStyle/>
          <a:p>
            <a:r>
              <a:rPr lang="en-US" b="1" dirty="0" smtClean="0"/>
              <a:t>HOW DO WE ENCODE INFORMATION?</a:t>
            </a:r>
            <a:endParaRPr lang="en-US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Automatic Processing: </a:t>
            </a:r>
            <a:r>
              <a:rPr lang="en-US" dirty="0" smtClean="0"/>
              <a:t>multi-tasking without conscious thought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Space</a:t>
            </a:r>
            <a:br>
              <a:rPr lang="en-US" dirty="0" smtClean="0"/>
            </a:br>
            <a:r>
              <a:rPr lang="en-US" dirty="0" smtClean="0"/>
              <a:t>* Time</a:t>
            </a:r>
            <a:br>
              <a:rPr lang="en-US" dirty="0" smtClean="0"/>
            </a:br>
            <a:r>
              <a:rPr lang="en-US" dirty="0" smtClean="0"/>
              <a:t>* Frequency</a:t>
            </a:r>
            <a:br>
              <a:rPr lang="en-US" dirty="0" smtClean="0"/>
            </a:br>
            <a:r>
              <a:rPr lang="en-US" dirty="0" smtClean="0"/>
              <a:t>* Well-learned information </a:t>
            </a:r>
            <a:endParaRPr lang="en-US" b="1" u="sng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Effortful Processing: </a:t>
            </a:r>
            <a:r>
              <a:rPr lang="en-US" dirty="0" smtClean="0"/>
              <a:t>remembering things only with effort and attention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amount remembered depends on time spend learning and making the info meaningful</a:t>
            </a:r>
            <a:endParaRPr lang="en-US" b="1" u="sng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Rehearsal:</a:t>
            </a:r>
            <a:r>
              <a:rPr lang="en-US" sz="49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conscious repetition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u="sng" dirty="0" smtClean="0"/>
              <a:t>Maintenance Rehearsal: </a:t>
            </a:r>
            <a:r>
              <a:rPr lang="en-US" dirty="0" smtClean="0"/>
              <a:t>information is repeated and reviewed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u="sng" dirty="0" smtClean="0"/>
              <a:t>Elaborative Rehearsal:</a:t>
            </a:r>
            <a:r>
              <a:rPr lang="en-US" dirty="0" smtClean="0"/>
              <a:t> information is actively connected to knowledge</a:t>
            </a:r>
            <a:endParaRPr lang="en-US" b="1" u="sng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>
            <a:normAutofit/>
          </a:bodyPr>
          <a:lstStyle/>
          <a:p>
            <a:r>
              <a:rPr lang="en-US" b="1" dirty="0" smtClean="0"/>
              <a:t>Visual Encoding: </a:t>
            </a:r>
            <a:r>
              <a:rPr lang="en-US" dirty="0" smtClean="0"/>
              <a:t>easy to remember mental pictures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0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alligator - apple - arrow - baby - bird - book - butterfly - car - corn - flower - hammer - house - money - microscope - ocean - pencil - rock - shoes - table - window</a:t>
            </a:r>
            <a:endParaRPr kumimoji="0" lang="en-US" sz="1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562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Chunking: </a:t>
            </a:r>
            <a:r>
              <a:rPr lang="en-US" dirty="0" smtClean="0"/>
              <a:t>pattern or meaningful unit of information</a:t>
            </a:r>
            <a:br>
              <a:rPr lang="en-US" dirty="0" smtClean="0"/>
            </a:br>
            <a:r>
              <a:rPr lang="en-US" dirty="0" smtClean="0"/>
              <a:t>(ROYGBIV or HOMES)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Why is this helpful for memory?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Let’s try it out!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 again….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11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Nine   Swap   Cell   Ring   Lust 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Plugs  Lamp  Apple  Table  Sway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Army  Bank  Fire  Hold  Worm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Clock  Horse  Color  Baby  Sword Desk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Hold  Find  Bird  Rock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5973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Horse  Cat  Dog  Fish  Bird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Orange  Yellow  Blue  Green  Black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Table  Chair  Desk  Bookcase  Bed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Teacher  School  Student  Homework 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Apple  Banana  Kiwi  Grape  Mango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The Serial Position Effect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People remember the first and last items best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* </a:t>
            </a:r>
            <a:r>
              <a:rPr lang="en-US" b="1" dirty="0" err="1" smtClean="0"/>
              <a:t>Recency</a:t>
            </a:r>
            <a:r>
              <a:rPr lang="en-US" b="1" dirty="0" smtClean="0"/>
              <a:t> Effect</a:t>
            </a:r>
            <a:endParaRPr lang="en-US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35562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HOW DO WE GET INFORMATION OUT OF MEMORY?</a:t>
            </a:r>
            <a:endParaRPr lang="en-US" sz="4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88392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anger - belief - boredom - chance - concept - effort - fate - freedom - glory - happiness - honor - hope - idea - interest - knowledge - mercy - mood - moral - theory - truth</a:t>
            </a:r>
            <a:endParaRPr kumimoji="0" lang="en-US" sz="9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" y="0"/>
            <a:ext cx="88392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ator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en-US" sz="6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botam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en-US" sz="6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crov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en-US" sz="6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difim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en-US" sz="6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firap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en-US" sz="6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glimoc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en-US" sz="6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ricul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6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hilnim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en-US" sz="6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jolib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en-US" sz="6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kepwin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en-US" sz="6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leptav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en-US" sz="6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lumal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en-US" sz="6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mib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en-US" sz="6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natpem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en-US" sz="6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peyrim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en-US" sz="6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rispaw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en-US" sz="6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stiwin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en-US" sz="6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tubiv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en-US" sz="6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vopec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en-US" sz="6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yapib</a:t>
            </a:r>
            <a:endParaRPr kumimoji="0" lang="en-US" sz="1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Memory</a:t>
            </a:r>
            <a:endParaRPr lang="en-US" dirty="0"/>
          </a:p>
        </p:txBody>
      </p:sp>
      <p:pic>
        <p:nvPicPr>
          <p:cNvPr id="16386" name="Picture 2" descr="http://www.mhhe.com/cls/psy/ch07/threestagdon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971800"/>
            <a:ext cx="7147073" cy="2621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562"/>
          </a:xfrm>
        </p:spPr>
        <p:txBody>
          <a:bodyPr>
            <a:normAutofit/>
          </a:bodyPr>
          <a:lstStyle/>
          <a:p>
            <a:r>
              <a:rPr lang="en-US" dirty="0" smtClean="0"/>
              <a:t>Major Problem to deal with: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Senses take in far more information than can be used.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11762"/>
          </a:xfrm>
        </p:spPr>
        <p:txBody>
          <a:bodyPr>
            <a:normAutofit/>
          </a:bodyPr>
          <a:lstStyle/>
          <a:p>
            <a:r>
              <a:rPr lang="en-US" dirty="0" smtClean="0"/>
              <a:t>1. Sensory memory</a:t>
            </a:r>
            <a:br>
              <a:rPr lang="en-US" dirty="0" smtClean="0"/>
            </a:br>
            <a:r>
              <a:rPr lang="en-US" dirty="0" smtClean="0"/>
              <a:t>2. Working memory (short-term)</a:t>
            </a:r>
            <a:br>
              <a:rPr lang="en-US" dirty="0" smtClean="0"/>
            </a:br>
            <a:r>
              <a:rPr lang="en-US" dirty="0" smtClean="0"/>
              <a:t>3. Long-term memory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 fontScale="90000"/>
          </a:bodyPr>
          <a:lstStyle/>
          <a:p>
            <a:r>
              <a:rPr lang="en-US" sz="4900" b="1" u="sng" dirty="0" smtClean="0"/>
              <a:t>1. Sensory memory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 Holds information waiting to get into working memory</a:t>
            </a:r>
            <a:br>
              <a:rPr lang="en-US" dirty="0" smtClean="0"/>
            </a:br>
            <a:r>
              <a:rPr lang="en-US" dirty="0" smtClean="0"/>
              <a:t>* ¼ second</a:t>
            </a:r>
            <a:br>
              <a:rPr lang="en-US" dirty="0" smtClean="0"/>
            </a:br>
            <a:r>
              <a:rPr lang="en-US" dirty="0" smtClean="0"/>
              <a:t>* 12-16 items</a:t>
            </a:r>
            <a:br>
              <a:rPr lang="en-US" dirty="0" smtClean="0"/>
            </a:br>
            <a:r>
              <a:rPr lang="en-US" dirty="0" smtClean="0"/>
              <a:t>* No encoding</a:t>
            </a:r>
            <a:br>
              <a:rPr lang="en-US" dirty="0" smtClean="0"/>
            </a:br>
            <a:r>
              <a:rPr lang="en-US" dirty="0" smtClean="0"/>
              <a:t>* Separate sensory register for each sense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2. Working Memory (STM)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 Process conscious experiences</a:t>
            </a:r>
            <a:br>
              <a:rPr lang="en-US" dirty="0" smtClean="0"/>
            </a:br>
            <a:r>
              <a:rPr lang="en-US" dirty="0" smtClean="0"/>
              <a:t>* Selects information from sensory memory</a:t>
            </a:r>
            <a:br>
              <a:rPr lang="en-US" dirty="0" smtClean="0"/>
            </a:br>
            <a:r>
              <a:rPr lang="en-US" dirty="0" smtClean="0"/>
              <a:t>*Sort/Encode before long-term memory</a:t>
            </a:r>
            <a:br>
              <a:rPr lang="en-US" dirty="0" smtClean="0"/>
            </a:br>
            <a:r>
              <a:rPr lang="en-US" dirty="0" smtClean="0"/>
              <a:t>*20 seconds (unless rehearsed)</a:t>
            </a:r>
            <a:br>
              <a:rPr lang="en-US" dirty="0" smtClean="0"/>
            </a:br>
            <a:r>
              <a:rPr lang="en-US" dirty="0" smtClean="0"/>
              <a:t>* 7 items (+/-2)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248</Words>
  <Application>Microsoft Macintosh PowerPoint</Application>
  <PresentationFormat>On-screen Show (4:3)</PresentationFormat>
  <Paragraphs>24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Remember these words…..   30 seconds</vt:lpstr>
      <vt:lpstr>PowerPoint Presentation</vt:lpstr>
      <vt:lpstr>PowerPoint Presentation</vt:lpstr>
      <vt:lpstr>PowerPoint Presentation</vt:lpstr>
      <vt:lpstr>Stages of Memory</vt:lpstr>
      <vt:lpstr>Major Problem to deal with:  Senses take in far more information than can be used.</vt:lpstr>
      <vt:lpstr>1. Sensory memory 2. Working memory (short-term) 3. Long-term memory</vt:lpstr>
      <vt:lpstr>1. Sensory memory  * Holds information waiting to get into working memory * ¼ second * 12-16 items * No encoding * Separate sensory register for each sense </vt:lpstr>
      <vt:lpstr>2. Working Memory (STM)  * Process conscious experiences * Selects information from sensory memory *Sort/Encode before long-term memory *20 seconds (unless rehearsed) * 7 items (+/-2) </vt:lpstr>
      <vt:lpstr>2. Working Memory (STM)  * Central Executive: directs attention to material from LTM or input from Sensory memory   *Sketchpad: stores/manipulates images</vt:lpstr>
      <vt:lpstr>3. Long-term Memory  *Storage place for information *Unlimited storage capacity for unlimited time *Total knowledge of world and self </vt:lpstr>
      <vt:lpstr>Procedural memory: mental directions  Knowing HOW  Give me some examples    </vt:lpstr>
      <vt:lpstr>Declarative memory: Specific information (events/facts)  Knowing WHAT  Episodic: personal experiences Semantic: faces, faces, history, etc.  Give me some examples</vt:lpstr>
      <vt:lpstr>PowerPoint Presentation</vt:lpstr>
      <vt:lpstr>HOW DO WE ENCODE INFORMATION?</vt:lpstr>
      <vt:lpstr>Automatic Processing: multi-tasking without conscious thought  * Space * Time * Frequency * Well-learned information </vt:lpstr>
      <vt:lpstr>Effortful Processing: remembering things only with effort and attention   The amount remembered depends on time spend learning and making the info meaningful</vt:lpstr>
      <vt:lpstr>Rehearsal: conscious repetition   Maintenance Rehearsal: information is repeated and reviewed   Elaborative Rehearsal: information is actively connected to knowledge</vt:lpstr>
      <vt:lpstr>Visual Encoding: easy to remember mental pictures</vt:lpstr>
      <vt:lpstr>Chunking: pattern or meaningful unit of information (ROYGBIV or HOMES) Why is this helpful for memory?  Let’s try it out!</vt:lpstr>
      <vt:lpstr>Try it again….</vt:lpstr>
      <vt:lpstr>Nine   Swap   Cell   Ring   Lust     Plugs  Lamp  Apple  Table  Sway   Army  Bank  Fire  Hold  Worm    Clock  Horse  Color  Baby  Sword Desk    Hold  Find  Bird  Rock  </vt:lpstr>
      <vt:lpstr>Horse  Cat  Dog  Fish  Bird    Orange  Yellow  Blue  Green  Black    Table  Chair  Desk  Bookcase  Bed    Teacher  School  Student  Homework     Apple  Banana  Kiwi  Grape  Mango</vt:lpstr>
      <vt:lpstr>The Serial Position Effect  * People remember the first and last items best  * Recency Effect</vt:lpstr>
      <vt:lpstr>HOW DO WE GET INFORMATION OUT OF MEMORY?</vt:lpstr>
    </vt:vector>
  </TitlesOfParts>
  <Company>CCSD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keegana</dc:creator>
  <cp:lastModifiedBy>Ashley Keegan</cp:lastModifiedBy>
  <cp:revision>14</cp:revision>
  <dcterms:created xsi:type="dcterms:W3CDTF">2012-01-09T14:56:13Z</dcterms:created>
  <dcterms:modified xsi:type="dcterms:W3CDTF">2016-11-27T21:37:40Z</dcterms:modified>
</cp:coreProperties>
</file>