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0" r:id="rId5"/>
    <p:sldId id="261" r:id="rId6"/>
    <p:sldId id="262" r:id="rId7"/>
    <p:sldId id="259" r:id="rId8"/>
    <p:sldId id="264" r:id="rId9"/>
    <p:sldId id="265" r:id="rId10"/>
    <p:sldId id="266" r:id="rId11"/>
    <p:sldId id="268" r:id="rId12"/>
    <p:sldId id="267" r:id="rId13"/>
    <p:sldId id="269" r:id="rId14"/>
    <p:sldId id="274" r:id="rId15"/>
    <p:sldId id="270" r:id="rId16"/>
    <p:sldId id="271" r:id="rId17"/>
    <p:sldId id="275" r:id="rId18"/>
    <p:sldId id="276" r:id="rId19"/>
    <p:sldId id="273"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2A7A9B-ED36-481C-A452-BA32EA62E160}" type="datetimeFigureOut">
              <a:rPr lang="en-US" smtClean="0"/>
              <a:pPr/>
              <a:t>3/30/2014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9F713-D975-44EE-B688-6405AE2981B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C3C6B-0D56-4C99-9B71-D5889388270B}" type="datetimeFigureOut">
              <a:rPr lang="en-US" smtClean="0"/>
              <a:pPr/>
              <a:t>3/30/2014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268044-BCED-4DE9-B3C7-9956575885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FE7CD1D-07D6-4BE1-AB01-908229FFF9AA}" type="slidenum">
              <a:rPr lang="en-US"/>
              <a:pPr/>
              <a:t>10</a:t>
            </a:fld>
            <a:endParaRPr lang="en-US"/>
          </a:p>
        </p:txBody>
      </p:sp>
      <p:sp>
        <p:nvSpPr>
          <p:cNvPr id="4505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5060" name="Rectangle 3"/>
          <p:cNvSpPr>
            <a:spLocks noGrp="1" noChangeArrowheads="1"/>
          </p:cNvSpPr>
          <p:nvPr>
            <p:ph type="body"/>
          </p:nvPr>
        </p:nvSpPr>
        <p:spPr>
          <a:xfrm>
            <a:off x="914400" y="4343400"/>
            <a:ext cx="5019675" cy="4114800"/>
          </a:xfrm>
          <a:noFill/>
          <a:ln/>
        </p:spPr>
        <p:txBody>
          <a:bodyPr wrap="none" anchor="ct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a:t>
            </a:r>
            <a:r>
              <a:rPr lang="en-US" baseline="0" dirty="0" smtClean="0"/>
              <a:t> about white collar crime</a:t>
            </a:r>
            <a:endParaRPr lang="en-US" dirty="0"/>
          </a:p>
        </p:txBody>
      </p:sp>
      <p:sp>
        <p:nvSpPr>
          <p:cNvPr id="4" name="Slide Number Placeholder 3"/>
          <p:cNvSpPr>
            <a:spLocks noGrp="1"/>
          </p:cNvSpPr>
          <p:nvPr>
            <p:ph type="sldNum" sz="quarter" idx="10"/>
          </p:nvPr>
        </p:nvSpPr>
        <p:spPr/>
        <p:txBody>
          <a:bodyPr/>
          <a:lstStyle/>
          <a:p>
            <a:fld id="{CB268044-BCED-4DE9-B3C7-995657588524}"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Landlords</a:t>
            </a:r>
            <a:r>
              <a:rPr lang="en-US" baseline="0" dirty="0" smtClean="0"/>
              <a:t> who evict people who cant pay unreasonably high rents are just doing their job/business</a:t>
            </a:r>
            <a:endParaRPr lang="en-US" dirty="0"/>
          </a:p>
        </p:txBody>
      </p:sp>
      <p:sp>
        <p:nvSpPr>
          <p:cNvPr id="4" name="Slide Number Placeholder 3"/>
          <p:cNvSpPr>
            <a:spLocks noGrp="1"/>
          </p:cNvSpPr>
          <p:nvPr>
            <p:ph type="sldNum" sz="quarter" idx="10"/>
          </p:nvPr>
        </p:nvSpPr>
        <p:spPr/>
        <p:txBody>
          <a:bodyPr/>
          <a:lstStyle/>
          <a:p>
            <a:fld id="{CB268044-BCED-4DE9-B3C7-99565758852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196B4-8CD3-4603-A479-1DF69952D9D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196B4-8CD3-4603-A479-1DF69952D9D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196B4-8CD3-4603-A479-1DF69952D9D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79928D1-6901-4843-B524-30DC8CF2B9C4}"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196B4-8CD3-4603-A479-1DF69952D9D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196B4-8CD3-4603-A479-1DF69952D9D7}"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196B4-8CD3-4603-A479-1DF69952D9D7}"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196B4-8CD3-4603-A479-1DF69952D9D7}" type="datetimeFigureOut">
              <a:rPr lang="en-US" smtClean="0"/>
              <a:pPr/>
              <a:t>3/30/2014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196B4-8CD3-4603-A479-1DF69952D9D7}" type="datetimeFigureOut">
              <a:rPr lang="en-US" smtClean="0"/>
              <a:pPr/>
              <a:t>3/30/2014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196B4-8CD3-4603-A479-1DF69952D9D7}" type="datetimeFigureOut">
              <a:rPr lang="en-US" smtClean="0"/>
              <a:pPr/>
              <a:t>3/30/2014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196B4-8CD3-4603-A479-1DF69952D9D7}"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196B4-8CD3-4603-A479-1DF69952D9D7}"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38889-93C2-43A2-83BC-823ED62195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196B4-8CD3-4603-A479-1DF69952D9D7}" type="datetimeFigureOut">
              <a:rPr lang="en-US" smtClean="0"/>
              <a:pPr/>
              <a:t>3/30/2014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38889-93C2-43A2-83BC-823ED62195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upworthy.com/how-to-enslave-a-people-when-slavery-is-already-illegal?c=ufb1"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5973762"/>
          </a:xfrm>
        </p:spPr>
        <p:txBody>
          <a:bodyPr>
            <a:normAutofit/>
          </a:bodyPr>
          <a:lstStyle/>
          <a:p>
            <a:r>
              <a:rPr lang="en-US" sz="5400" dirty="0" smtClean="0">
                <a:solidFill>
                  <a:srgbClr val="00B0F0"/>
                </a:solidFill>
              </a:rPr>
              <a:t>Sociological Theories</a:t>
            </a:r>
            <a:r>
              <a:rPr lang="en-US" dirty="0" smtClean="0"/>
              <a:t/>
            </a:r>
            <a:br>
              <a:rPr lang="en-US" dirty="0" smtClean="0"/>
            </a:br>
            <a:r>
              <a:rPr lang="en-US" dirty="0"/>
              <a:t/>
            </a:r>
            <a:br>
              <a:rPr lang="en-US" dirty="0"/>
            </a:br>
            <a:r>
              <a:rPr lang="en-US" dirty="0" smtClean="0"/>
              <a:t>* Structural Functionalist</a:t>
            </a:r>
            <a:br>
              <a:rPr lang="en-US" dirty="0" smtClean="0"/>
            </a:br>
            <a:r>
              <a:rPr lang="en-US" dirty="0" smtClean="0"/>
              <a:t>* Social Conflict</a:t>
            </a:r>
            <a:br>
              <a:rPr lang="en-US" dirty="0" smtClean="0"/>
            </a:br>
            <a:r>
              <a:rPr lang="en-US" dirty="0" smtClean="0"/>
              <a:t>* Symbolic Interaction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1752600" y="5715000"/>
            <a:ext cx="1352550" cy="474663"/>
          </a:xfrm>
          <a:prstGeom prst="rect">
            <a:avLst/>
          </a:prstGeom>
          <a:noFill/>
          <a:ln w="9525">
            <a:noFill/>
            <a:round/>
            <a:headEnd/>
            <a:tailEnd/>
          </a:ln>
        </p:spPr>
        <p:txBody>
          <a:bodyPr wrap="none" lIns="279360" tIns="46800" rIns="90000" bIns="279360"/>
          <a:lstStyle/>
          <a:p>
            <a:pPr defTabSz="449263" eaLnBrk="1" hangingPunct="1">
              <a:lnSpc>
                <a:spcPct val="75000"/>
              </a:lnSpc>
              <a:spcBef>
                <a:spcPts val="4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dirty="0">
                <a:solidFill>
                  <a:srgbClr val="000000"/>
                </a:solidFill>
                <a:latin typeface="Times New Roman" pitchFamily="18" charset="0"/>
                <a:ea typeface="Arial Unicode MS" pitchFamily="34" charset="-128"/>
                <a:cs typeface="Arial Unicode MS" pitchFamily="34" charset="-128"/>
              </a:rPr>
              <a:t>Innovator</a:t>
            </a:r>
            <a:endParaRPr lang="en-GB" sz="1600" dirty="0">
              <a:solidFill>
                <a:srgbClr val="000000"/>
              </a:solidFill>
              <a:latin typeface="Times New Roman" pitchFamily="18" charset="0"/>
              <a:ea typeface="Arial Unicode MS" pitchFamily="34" charset="-128"/>
              <a:cs typeface="Arial Unicode MS" pitchFamily="34" charset="-128"/>
            </a:endParaRPr>
          </a:p>
        </p:txBody>
      </p:sp>
      <p:sp>
        <p:nvSpPr>
          <p:cNvPr id="14339" name="Rectangle 4"/>
          <p:cNvSpPr>
            <a:spLocks noChangeArrowheads="1"/>
          </p:cNvSpPr>
          <p:nvPr/>
        </p:nvSpPr>
        <p:spPr bwMode="auto">
          <a:xfrm>
            <a:off x="4038600" y="5791200"/>
            <a:ext cx="1295400" cy="474663"/>
          </a:xfrm>
          <a:prstGeom prst="rect">
            <a:avLst/>
          </a:prstGeom>
          <a:noFill/>
          <a:ln w="9525">
            <a:noFill/>
            <a:round/>
            <a:headEnd/>
            <a:tailEnd/>
          </a:ln>
        </p:spPr>
        <p:txBody>
          <a:bodyPr wrap="none" lIns="279360" tIns="46800" rIns="90000" bIns="279360"/>
          <a:lstStyle/>
          <a:p>
            <a:pPr defTabSz="449263" eaLnBrk="1" hangingPunct="1">
              <a:lnSpc>
                <a:spcPct val="75000"/>
              </a:lnSpc>
              <a:spcBef>
                <a:spcPts val="4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dirty="0" err="1">
                <a:solidFill>
                  <a:srgbClr val="000000"/>
                </a:solidFill>
                <a:latin typeface="Times New Roman" pitchFamily="18" charset="0"/>
                <a:ea typeface="Arial Unicode MS" pitchFamily="34" charset="-128"/>
                <a:cs typeface="Arial Unicode MS" pitchFamily="34" charset="-128"/>
              </a:rPr>
              <a:t>Retreatist</a:t>
            </a:r>
            <a:endParaRPr lang="en-GB" sz="1600" dirty="0">
              <a:solidFill>
                <a:srgbClr val="000000"/>
              </a:solidFill>
              <a:latin typeface="Times New Roman" pitchFamily="18" charset="0"/>
              <a:ea typeface="Arial Unicode MS" pitchFamily="34" charset="-128"/>
              <a:cs typeface="Arial Unicode MS" pitchFamily="34" charset="-128"/>
            </a:endParaRPr>
          </a:p>
        </p:txBody>
      </p:sp>
      <p:sp>
        <p:nvSpPr>
          <p:cNvPr id="14340" name="Rectangle 5"/>
          <p:cNvSpPr>
            <a:spLocks noChangeArrowheads="1"/>
          </p:cNvSpPr>
          <p:nvPr/>
        </p:nvSpPr>
        <p:spPr bwMode="auto">
          <a:xfrm>
            <a:off x="6934200" y="5562600"/>
            <a:ext cx="914400" cy="474663"/>
          </a:xfrm>
          <a:prstGeom prst="rect">
            <a:avLst/>
          </a:prstGeom>
          <a:noFill/>
          <a:ln w="9525">
            <a:noFill/>
            <a:round/>
            <a:headEnd/>
            <a:tailEnd/>
          </a:ln>
        </p:spPr>
        <p:txBody>
          <a:bodyPr wrap="none" lIns="279360" tIns="46800" rIns="90000" bIns="279360"/>
          <a:lstStyle/>
          <a:p>
            <a:pPr defTabSz="449263" eaLnBrk="1" hangingPunct="1">
              <a:lnSpc>
                <a:spcPct val="75000"/>
              </a:lnSpc>
              <a:spcBef>
                <a:spcPts val="4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dirty="0">
                <a:solidFill>
                  <a:srgbClr val="000000"/>
                </a:solidFill>
                <a:latin typeface="Times New Roman" pitchFamily="18" charset="0"/>
                <a:ea typeface="Arial Unicode MS" pitchFamily="34" charset="-128"/>
                <a:cs typeface="Arial Unicode MS" pitchFamily="34" charset="-128"/>
              </a:rPr>
              <a:t>Rebel</a:t>
            </a:r>
            <a:endParaRPr lang="en-GB" sz="1600" dirty="0">
              <a:solidFill>
                <a:srgbClr val="000000"/>
              </a:solidFill>
              <a:latin typeface="Times New Roman" pitchFamily="18" charset="0"/>
              <a:ea typeface="Arial Unicode MS" pitchFamily="34" charset="-128"/>
              <a:cs typeface="Arial Unicode MS" pitchFamily="34" charset="-128"/>
            </a:endParaRPr>
          </a:p>
        </p:txBody>
      </p:sp>
      <p:sp>
        <p:nvSpPr>
          <p:cNvPr id="14342" name="Rectangle 7"/>
          <p:cNvSpPr>
            <a:spLocks noChangeArrowheads="1"/>
          </p:cNvSpPr>
          <p:nvPr/>
        </p:nvSpPr>
        <p:spPr bwMode="auto">
          <a:xfrm>
            <a:off x="5638800" y="3429000"/>
            <a:ext cx="2209800" cy="474662"/>
          </a:xfrm>
          <a:prstGeom prst="rect">
            <a:avLst/>
          </a:prstGeom>
          <a:noFill/>
          <a:ln w="9525">
            <a:noFill/>
            <a:round/>
            <a:headEnd/>
            <a:tailEnd/>
          </a:ln>
        </p:spPr>
        <p:txBody>
          <a:bodyPr wrap="none" lIns="279360" tIns="46800" rIns="90000" bIns="279360"/>
          <a:lstStyle/>
          <a:p>
            <a:pPr defTabSz="449263" eaLnBrk="1" hangingPunct="1">
              <a:lnSpc>
                <a:spcPct val="75000"/>
              </a:lnSpc>
              <a:spcBef>
                <a:spcPts val="4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dirty="0" err="1">
                <a:solidFill>
                  <a:srgbClr val="000000"/>
                </a:solidFill>
                <a:latin typeface="Times New Roman" pitchFamily="18" charset="0"/>
                <a:ea typeface="Arial Unicode MS" pitchFamily="34" charset="-128"/>
                <a:cs typeface="Arial Unicode MS" pitchFamily="34" charset="-128"/>
              </a:rPr>
              <a:t>Ritualist</a:t>
            </a:r>
            <a:endParaRPr lang="en-GB" sz="1600" dirty="0">
              <a:solidFill>
                <a:srgbClr val="000000"/>
              </a:solidFill>
              <a:latin typeface="Times New Roman" pitchFamily="18" charset="0"/>
              <a:ea typeface="Arial Unicode MS" pitchFamily="34" charset="-128"/>
              <a:cs typeface="Arial Unicode MS" pitchFamily="34" charset="-128"/>
            </a:endParaRPr>
          </a:p>
        </p:txBody>
      </p:sp>
      <p:sp>
        <p:nvSpPr>
          <p:cNvPr id="14343" name="Rectangle 8"/>
          <p:cNvSpPr>
            <a:spLocks noChangeArrowheads="1"/>
          </p:cNvSpPr>
          <p:nvPr/>
        </p:nvSpPr>
        <p:spPr bwMode="auto">
          <a:xfrm>
            <a:off x="1676400" y="3429000"/>
            <a:ext cx="1282700" cy="474662"/>
          </a:xfrm>
          <a:prstGeom prst="rect">
            <a:avLst/>
          </a:prstGeom>
          <a:noFill/>
          <a:ln w="9525">
            <a:noFill/>
            <a:round/>
            <a:headEnd/>
            <a:tailEnd/>
          </a:ln>
        </p:spPr>
        <p:txBody>
          <a:bodyPr wrap="none" lIns="279360" tIns="46800" rIns="90000" bIns="279360"/>
          <a:lstStyle/>
          <a:p>
            <a:pPr defTabSz="449263" eaLnBrk="1" hangingPunct="1">
              <a:lnSpc>
                <a:spcPct val="75000"/>
              </a:lnSpc>
              <a:spcBef>
                <a:spcPts val="4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dirty="0">
                <a:solidFill>
                  <a:srgbClr val="000000"/>
                </a:solidFill>
                <a:latin typeface="Times New Roman" pitchFamily="18" charset="0"/>
                <a:ea typeface="Arial Unicode MS" pitchFamily="34" charset="-128"/>
                <a:cs typeface="Arial Unicode MS" pitchFamily="34" charset="-128"/>
              </a:rPr>
              <a:t>Conformist</a:t>
            </a:r>
            <a:endParaRPr lang="en-GB" sz="1600" dirty="0">
              <a:solidFill>
                <a:srgbClr val="000000"/>
              </a:solidFill>
              <a:latin typeface="Times New Roman" pitchFamily="18" charset="0"/>
              <a:ea typeface="Arial Unicode MS" pitchFamily="34" charset="-128"/>
              <a:cs typeface="Arial Unicode MS" pitchFamily="34" charset="-128"/>
            </a:endParaRPr>
          </a:p>
        </p:txBody>
      </p:sp>
      <p:pic>
        <p:nvPicPr>
          <p:cNvPr id="3074" name="Picture 2" descr="http://manlyweddingblog.com/wp-content/uploads/2012/04/dr.gif"/>
          <p:cNvPicPr>
            <a:picLocks noChangeAspect="1" noChangeArrowheads="1"/>
          </p:cNvPicPr>
          <p:nvPr/>
        </p:nvPicPr>
        <p:blipFill>
          <a:blip r:embed="rId3" cstate="print"/>
          <a:srcRect/>
          <a:stretch>
            <a:fillRect/>
          </a:stretch>
        </p:blipFill>
        <p:spPr bwMode="auto">
          <a:xfrm>
            <a:off x="1676400" y="4114800"/>
            <a:ext cx="1566209" cy="1577810"/>
          </a:xfrm>
          <a:prstGeom prst="rect">
            <a:avLst/>
          </a:prstGeom>
          <a:noFill/>
        </p:spPr>
      </p:pic>
      <p:pic>
        <p:nvPicPr>
          <p:cNvPr id="3076" name="Picture 4" descr="http://cf.drafthouse.com/_uploads/galleries/2164/office_space_stapler_with_milton1.jpg"/>
          <p:cNvPicPr>
            <a:picLocks noChangeAspect="1" noChangeArrowheads="1"/>
          </p:cNvPicPr>
          <p:nvPr/>
        </p:nvPicPr>
        <p:blipFill>
          <a:blip r:embed="rId4" cstate="print"/>
          <a:srcRect/>
          <a:stretch>
            <a:fillRect/>
          </a:stretch>
        </p:blipFill>
        <p:spPr bwMode="auto">
          <a:xfrm>
            <a:off x="990600" y="1295400"/>
            <a:ext cx="3048000" cy="2009775"/>
          </a:xfrm>
          <a:prstGeom prst="rect">
            <a:avLst/>
          </a:prstGeom>
          <a:noFill/>
        </p:spPr>
      </p:pic>
      <p:pic>
        <p:nvPicPr>
          <p:cNvPr id="3078" name="Picture 6" descr="http://3.bp.blogspot.com/-X_WJ_pj2fo8/TaGokICSs-I/AAAAAAAAADo/bCtAxbEP19U/s1600/lazy-gamer-0309-lg-71062972.jpg"/>
          <p:cNvPicPr>
            <a:picLocks noChangeAspect="1" noChangeArrowheads="1"/>
          </p:cNvPicPr>
          <p:nvPr/>
        </p:nvPicPr>
        <p:blipFill>
          <a:blip r:embed="rId5" cstate="print"/>
          <a:srcRect/>
          <a:stretch>
            <a:fillRect/>
          </a:stretch>
        </p:blipFill>
        <p:spPr bwMode="auto">
          <a:xfrm>
            <a:off x="5410200" y="1371600"/>
            <a:ext cx="2578099" cy="1933574"/>
          </a:xfrm>
          <a:prstGeom prst="rect">
            <a:avLst/>
          </a:prstGeom>
          <a:noFill/>
        </p:spPr>
      </p:pic>
      <p:pic>
        <p:nvPicPr>
          <p:cNvPr id="3080" name="Picture 8" descr="http://unofficialnetworks.com/wp-content/uploads/2011/02/A-HIPPY.jpg"/>
          <p:cNvPicPr>
            <a:picLocks noChangeAspect="1" noChangeArrowheads="1"/>
          </p:cNvPicPr>
          <p:nvPr/>
        </p:nvPicPr>
        <p:blipFill>
          <a:blip r:embed="rId6" cstate="print"/>
          <a:srcRect/>
          <a:stretch>
            <a:fillRect/>
          </a:stretch>
        </p:blipFill>
        <p:spPr bwMode="auto">
          <a:xfrm>
            <a:off x="3505200" y="3962400"/>
            <a:ext cx="2504912" cy="1812925"/>
          </a:xfrm>
          <a:prstGeom prst="rect">
            <a:avLst/>
          </a:prstGeom>
          <a:noFill/>
        </p:spPr>
      </p:pic>
      <p:pic>
        <p:nvPicPr>
          <p:cNvPr id="3082" name="Picture 10" descr="http://4.bp.blogspot.com/-AWbX-WHjlU0/Tb2T23DQs0I/AAAAAAAAAS8/grc5-tqz9qs/s1600/revolution1.jpg"/>
          <p:cNvPicPr>
            <a:picLocks noChangeAspect="1" noChangeArrowheads="1"/>
          </p:cNvPicPr>
          <p:nvPr/>
        </p:nvPicPr>
        <p:blipFill>
          <a:blip r:embed="rId7" cstate="print"/>
          <a:srcRect/>
          <a:stretch>
            <a:fillRect/>
          </a:stretch>
        </p:blipFill>
        <p:spPr bwMode="auto">
          <a:xfrm>
            <a:off x="6629400" y="4114800"/>
            <a:ext cx="1425575" cy="1425575"/>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Social Conflict Perspective</a:t>
            </a:r>
            <a:endParaRPr lang="en-US" dirty="0">
              <a:solidFill>
                <a:srgbClr val="00B0F0"/>
              </a:solidFill>
            </a:endParaRPr>
          </a:p>
        </p:txBody>
      </p:sp>
      <p:sp>
        <p:nvSpPr>
          <p:cNvPr id="3" name="Title 1"/>
          <p:cNvSpPr txBox="1">
            <a:spLocks/>
          </p:cNvSpPr>
          <p:nvPr/>
        </p:nvSpPr>
        <p:spPr>
          <a:xfrm>
            <a:off x="609600" y="1447800"/>
            <a:ext cx="8229600" cy="31242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Title 1"/>
          <p:cNvSpPr txBox="1">
            <a:spLocks/>
          </p:cNvSpPr>
          <p:nvPr/>
        </p:nvSpPr>
        <p:spPr>
          <a:xfrm>
            <a:off x="609600" y="1524000"/>
            <a:ext cx="8229600" cy="4495800"/>
          </a:xfrm>
          <a:prstGeom prst="rect">
            <a:avLst/>
          </a:prstGeom>
        </p:spPr>
        <p:txBody>
          <a:bodyPr vert="horz" lIns="91440" tIns="45720" rIns="91440" bIns="45720" rtlCol="0" anchor="ctr">
            <a:normAutofit fontScale="77500" lnSpcReduction="20000"/>
          </a:bodyPr>
          <a:lstStyle/>
          <a:p>
            <a:pPr>
              <a:lnSpc>
                <a:spcPct val="90000"/>
              </a:lnSpc>
            </a:pPr>
            <a:r>
              <a:rPr lang="en-US" sz="4400" dirty="0" smtClean="0"/>
              <a:t>Competition and social inequality lead to deviance.</a:t>
            </a:r>
          </a:p>
          <a:p>
            <a:pPr>
              <a:lnSpc>
                <a:spcPct val="90000"/>
              </a:lnSpc>
            </a:pPr>
            <a:endParaRPr lang="en-US" sz="4400" dirty="0" smtClean="0"/>
          </a:p>
          <a:p>
            <a:pPr>
              <a:lnSpc>
                <a:spcPct val="90000"/>
              </a:lnSpc>
            </a:pPr>
            <a:r>
              <a:rPr lang="en-US" sz="4400" dirty="0" smtClean="0"/>
              <a:t>There are those with power (Ruling Class) and those without (Lower Classes).</a:t>
            </a:r>
          </a:p>
          <a:p>
            <a:pPr>
              <a:lnSpc>
                <a:spcPct val="90000"/>
              </a:lnSpc>
            </a:pPr>
            <a:endParaRPr lang="en-US" sz="4400" dirty="0" smtClean="0"/>
          </a:p>
          <a:p>
            <a:pPr>
              <a:lnSpc>
                <a:spcPct val="90000"/>
              </a:lnSpc>
            </a:pPr>
            <a:r>
              <a:rPr lang="en-US" sz="4400" b="1" dirty="0" smtClean="0"/>
              <a:t>Ruling Class </a:t>
            </a:r>
            <a:r>
              <a:rPr lang="en-US" sz="4400" dirty="0" smtClean="0"/>
              <a:t>commits acts of deviance to maintain their power.</a:t>
            </a:r>
          </a:p>
          <a:p>
            <a:pPr>
              <a:lnSpc>
                <a:spcPct val="90000"/>
              </a:lnSpc>
            </a:pPr>
            <a:endParaRPr lang="en-US" sz="4400" dirty="0" smtClean="0"/>
          </a:p>
          <a:p>
            <a:pPr>
              <a:lnSpc>
                <a:spcPct val="90000"/>
              </a:lnSpc>
            </a:pPr>
            <a:r>
              <a:rPr lang="en-US" sz="4400" b="1" dirty="0" smtClean="0"/>
              <a:t>Lower Class </a:t>
            </a:r>
            <a:r>
              <a:rPr lang="en-US" sz="4400" dirty="0" smtClean="0"/>
              <a:t>commits acts of deviance to gain economic means or b/c of feelings of powerlessness.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973762"/>
          </a:xfrm>
        </p:spPr>
        <p:txBody>
          <a:bodyPr/>
          <a:lstStyle/>
          <a:p>
            <a:r>
              <a:rPr lang="en-US" dirty="0" smtClean="0">
                <a:solidFill>
                  <a:srgbClr val="00B0F0"/>
                </a:solidFill>
              </a:rPr>
              <a:t>Illegitimate Opportunity Structure</a:t>
            </a:r>
            <a:endParaRPr lang="en-US" dirty="0">
              <a:solidFill>
                <a:srgbClr val="00B0F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fontScale="90000"/>
          </a:bodyPr>
          <a:lstStyle/>
          <a:p>
            <a:r>
              <a:rPr lang="en-US" b="1" dirty="0" smtClean="0"/>
              <a:t>Those defined as deviant typically are powerless.</a:t>
            </a:r>
            <a:r>
              <a:rPr lang="en-US" dirty="0" smtClean="0"/>
              <a:t/>
            </a:r>
            <a:br>
              <a:rPr lang="en-US" dirty="0" smtClean="0"/>
            </a:br>
            <a:r>
              <a:rPr lang="en-US" dirty="0"/>
              <a:t/>
            </a:r>
            <a:br>
              <a:rPr lang="en-US" dirty="0"/>
            </a:br>
            <a:r>
              <a:rPr lang="en-US" dirty="0" smtClean="0"/>
              <a:t>* Norms of society reflect interests of the rich and powerful.</a:t>
            </a:r>
            <a:br>
              <a:rPr lang="en-US" dirty="0" smtClean="0"/>
            </a:br>
            <a:r>
              <a:rPr lang="en-US" dirty="0" smtClean="0"/>
              <a:t>* Those in power have the means to resist labels of deviance.</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dirty="0" smtClean="0"/>
              <a:t>Social Conflict theorists see the law as an instrument of oppression.</a:t>
            </a:r>
            <a:br>
              <a:rPr lang="en-US" dirty="0" smtClean="0"/>
            </a:br>
            <a:r>
              <a:rPr lang="en-US" dirty="0" smtClean="0"/>
              <a:t/>
            </a:r>
            <a:br>
              <a:rPr lang="en-US" dirty="0" smtClean="0"/>
            </a:br>
            <a:r>
              <a:rPr lang="en-US" dirty="0" smtClean="0"/>
              <a:t> Most of the inmates in the US are from low social classes and are </a:t>
            </a:r>
            <a:r>
              <a:rPr lang="en-US" dirty="0" smtClean="0">
                <a:hlinkClick r:id="rId2"/>
              </a:rPr>
              <a:t>non-white</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5400" dirty="0" smtClean="0">
                <a:solidFill>
                  <a:srgbClr val="00B0F0"/>
                </a:solidFill>
              </a:rPr>
              <a:t>Symbolic Interaction Theory</a:t>
            </a:r>
            <a:r>
              <a:rPr lang="en-US" dirty="0" smtClean="0"/>
              <a:t/>
            </a:r>
            <a:br>
              <a:rPr lang="en-US" dirty="0" smtClean="0"/>
            </a:br>
            <a:r>
              <a:rPr lang="en-US" dirty="0"/>
              <a:t/>
            </a:r>
            <a:br>
              <a:rPr lang="en-US" dirty="0"/>
            </a:br>
            <a:r>
              <a:rPr lang="en-US" dirty="0" smtClean="0"/>
              <a:t> </a:t>
            </a:r>
            <a:r>
              <a:rPr lang="en-US" dirty="0" err="1" smtClean="0"/>
              <a:t>Interactionists</a:t>
            </a:r>
            <a:r>
              <a:rPr lang="en-US" dirty="0" smtClean="0"/>
              <a:t> are more interested in the individual and the thoughts and feelings of that individual.</a:t>
            </a:r>
            <a:br>
              <a:rPr lang="en-US" dirty="0" smtClean="0"/>
            </a:br>
            <a:r>
              <a:rPr lang="en-US" dirty="0"/>
              <a:t/>
            </a:r>
            <a:br>
              <a:rPr lang="en-US" dirty="0"/>
            </a:br>
            <a:r>
              <a:rPr lang="en-US" dirty="0" smtClean="0"/>
              <a:t>How do people define deviance?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4800" u="sng" dirty="0" smtClean="0">
                <a:solidFill>
                  <a:srgbClr val="00B0F0"/>
                </a:solidFill>
              </a:rPr>
              <a:t>Differential Association Theory</a:t>
            </a:r>
            <a:r>
              <a:rPr lang="en-US" sz="3600" dirty="0" smtClean="0"/>
              <a:t/>
            </a:r>
            <a:br>
              <a:rPr lang="en-US" sz="3600" dirty="0" smtClean="0"/>
            </a:br>
            <a:r>
              <a:rPr lang="en-US" sz="2800" dirty="0"/>
              <a:t/>
            </a:r>
            <a:br>
              <a:rPr lang="en-US" sz="2800" dirty="0"/>
            </a:br>
            <a:r>
              <a:rPr lang="en-US" sz="2800" dirty="0" smtClean="0"/>
              <a:t>From the </a:t>
            </a:r>
            <a:r>
              <a:rPr lang="en-US" sz="2800" dirty="0" smtClean="0">
                <a:solidFill>
                  <a:srgbClr val="00B0F0"/>
                </a:solidFill>
              </a:rPr>
              <a:t>different</a:t>
            </a:r>
            <a:r>
              <a:rPr lang="en-US" sz="2800" dirty="0" smtClean="0"/>
              <a:t> groups we </a:t>
            </a:r>
            <a:r>
              <a:rPr lang="en-US" sz="2800" dirty="0" smtClean="0">
                <a:solidFill>
                  <a:srgbClr val="00B0F0"/>
                </a:solidFill>
              </a:rPr>
              <a:t>associate</a:t>
            </a:r>
            <a:r>
              <a:rPr lang="en-US" sz="2800" dirty="0" smtClean="0"/>
              <a:t> with we learn to conform to or reject norms.</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81000" y="304800"/>
            <a:ext cx="8229600" cy="60198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900" b="0" i="0" u="sng" strike="noStrike" kern="1200" cap="none" spc="0" normalizeH="0" baseline="0" noProof="0" dirty="0" smtClean="0">
                <a:ln>
                  <a:noFill/>
                </a:ln>
                <a:solidFill>
                  <a:srgbClr val="00B0F0"/>
                </a:solidFill>
                <a:effectLst/>
                <a:uLnTx/>
                <a:uFillTx/>
                <a:latin typeface="+mj-lt"/>
                <a:ea typeface="+mj-ea"/>
                <a:cs typeface="+mj-cs"/>
              </a:rPr>
              <a:t>Control Theory</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r>
            <a:br>
              <a:rPr kumimoji="0" lang="en-US" sz="3200" b="0" i="0" u="none" strike="noStrike" kern="1200" cap="none" spc="0" normalizeH="0" baseline="0" noProof="0" dirty="0" smtClean="0">
                <a:ln>
                  <a:noFill/>
                </a:ln>
                <a:solidFill>
                  <a:schemeClr val="tx1"/>
                </a:solidFill>
                <a:effectLst/>
                <a:uLnTx/>
                <a:uFillTx/>
                <a:latin typeface="+mj-lt"/>
                <a:ea typeface="+mj-ea"/>
                <a:cs typeface="+mj-cs"/>
              </a:rPr>
            </a:br>
            <a:r>
              <a:rPr kumimoji="0" lang="en-US" sz="2700" b="0" i="0" u="none" strike="noStrike" kern="1200" cap="none" spc="0" normalizeH="0" baseline="0" noProof="0" dirty="0" smtClean="0">
                <a:ln>
                  <a:noFill/>
                </a:ln>
                <a:solidFill>
                  <a:schemeClr val="tx1"/>
                </a:solidFill>
                <a:effectLst/>
                <a:uLnTx/>
                <a:uFillTx/>
                <a:latin typeface="+mj-lt"/>
                <a:ea typeface="+mj-ea"/>
                <a:cs typeface="+mj-cs"/>
              </a:rPr>
              <a:t/>
            </a:r>
            <a:br>
              <a:rPr kumimoji="0" lang="en-US" sz="2700" b="0" i="0" u="none" strike="noStrike" kern="1200" cap="none" spc="0" normalizeH="0" baseline="0" noProof="0" dirty="0" smtClean="0">
                <a:ln>
                  <a:noFill/>
                </a:ln>
                <a:solidFill>
                  <a:schemeClr val="tx1"/>
                </a:solidFill>
                <a:effectLst/>
                <a:uLnTx/>
                <a:uFillTx/>
                <a:latin typeface="+mj-lt"/>
                <a:ea typeface="+mj-ea"/>
                <a:cs typeface="+mj-cs"/>
              </a:rPr>
            </a:br>
            <a:r>
              <a:rPr kumimoji="0" lang="en-US" sz="2700" b="0" i="0" u="none" strike="noStrike" kern="1200" cap="none" spc="0" normalizeH="0" baseline="0" noProof="0" dirty="0" smtClean="0">
                <a:ln>
                  <a:noFill/>
                </a:ln>
                <a:solidFill>
                  <a:schemeClr val="tx1"/>
                </a:solidFill>
                <a:effectLst/>
                <a:uLnTx/>
                <a:uFillTx/>
                <a:latin typeface="+mj-lt"/>
                <a:ea typeface="+mj-ea"/>
                <a:cs typeface="+mj-cs"/>
              </a:rPr>
              <a:t>Two control systems work against our motivations to deviate</a:t>
            </a:r>
            <a:br>
              <a:rPr kumimoji="0" lang="en-US" sz="2700" b="0" i="0" u="none" strike="noStrike" kern="1200" cap="none" spc="0" normalizeH="0" baseline="0" noProof="0" dirty="0" smtClean="0">
                <a:ln>
                  <a:noFill/>
                </a:ln>
                <a:solidFill>
                  <a:schemeClr val="tx1"/>
                </a:solidFill>
                <a:effectLst/>
                <a:uLnTx/>
                <a:uFillTx/>
                <a:latin typeface="+mj-lt"/>
                <a:ea typeface="+mj-ea"/>
                <a:cs typeface="+mj-cs"/>
              </a:rPr>
            </a:br>
            <a:r>
              <a:rPr kumimoji="0" lang="en-US" sz="2700" b="1" i="0" u="none" strike="noStrike" kern="1200" cap="none" spc="0" normalizeH="0" baseline="0" noProof="0" dirty="0" smtClean="0">
                <a:ln>
                  <a:noFill/>
                </a:ln>
                <a:solidFill>
                  <a:schemeClr val="tx1"/>
                </a:solidFill>
                <a:effectLst/>
                <a:uLnTx/>
                <a:uFillTx/>
                <a:latin typeface="+mj-lt"/>
                <a:ea typeface="+mj-ea"/>
                <a:cs typeface="+mj-cs"/>
              </a:rPr>
              <a:t/>
            </a:r>
            <a:br>
              <a:rPr kumimoji="0" lang="en-US" sz="2700" b="1" i="0" u="none" strike="noStrike" kern="1200" cap="none" spc="0" normalizeH="0" baseline="0" noProof="0" dirty="0" smtClean="0">
                <a:ln>
                  <a:noFill/>
                </a:ln>
                <a:solidFill>
                  <a:schemeClr val="tx1"/>
                </a:solidFill>
                <a:effectLst/>
                <a:uLnTx/>
                <a:uFillTx/>
                <a:latin typeface="+mj-lt"/>
                <a:ea typeface="+mj-ea"/>
                <a:cs typeface="+mj-cs"/>
              </a:rPr>
            </a:br>
            <a:r>
              <a:rPr kumimoji="0" lang="en-US" sz="2700" b="1" i="0" u="none" strike="noStrike" kern="1200" cap="none" spc="0" normalizeH="0" baseline="0" noProof="0" dirty="0" smtClean="0">
                <a:ln>
                  <a:noFill/>
                </a:ln>
                <a:solidFill>
                  <a:schemeClr val="tx1"/>
                </a:solidFill>
                <a:effectLst/>
                <a:uLnTx/>
                <a:uFillTx/>
                <a:latin typeface="+mj-lt"/>
                <a:ea typeface="+mj-ea"/>
                <a:cs typeface="+mj-cs"/>
              </a:rPr>
              <a:t>Inner Controls: </a:t>
            </a:r>
            <a:r>
              <a:rPr kumimoji="0" lang="en-US" sz="2700" b="0" i="0" u="none" strike="noStrike" kern="1200" cap="none" spc="0" normalizeH="0" baseline="0" noProof="0" dirty="0" smtClean="0">
                <a:ln>
                  <a:noFill/>
                </a:ln>
                <a:solidFill>
                  <a:schemeClr val="tx1"/>
                </a:solidFill>
                <a:effectLst/>
                <a:uLnTx/>
                <a:uFillTx/>
                <a:latin typeface="+mj-lt"/>
                <a:ea typeface="+mj-ea"/>
                <a:cs typeface="+mj-cs"/>
              </a:rPr>
              <a:t>conscience, ideas of right/wrong</a:t>
            </a:r>
            <a:br>
              <a:rPr kumimoji="0" lang="en-US" sz="2700" b="0" i="0" u="none" strike="noStrike" kern="1200" cap="none" spc="0" normalizeH="0" baseline="0" noProof="0" dirty="0" smtClean="0">
                <a:ln>
                  <a:noFill/>
                </a:ln>
                <a:solidFill>
                  <a:schemeClr val="tx1"/>
                </a:solidFill>
                <a:effectLst/>
                <a:uLnTx/>
                <a:uFillTx/>
                <a:latin typeface="+mj-lt"/>
                <a:ea typeface="+mj-ea"/>
                <a:cs typeface="+mj-cs"/>
              </a:rPr>
            </a:br>
            <a:r>
              <a:rPr kumimoji="0" lang="en-US" sz="2700" b="1" i="0" u="none" strike="noStrike" kern="1200" cap="none" spc="0" normalizeH="0" baseline="0" noProof="0" dirty="0" smtClean="0">
                <a:ln>
                  <a:noFill/>
                </a:ln>
                <a:solidFill>
                  <a:schemeClr val="tx1"/>
                </a:solidFill>
                <a:effectLst/>
                <a:uLnTx/>
                <a:uFillTx/>
                <a:latin typeface="+mj-lt"/>
                <a:ea typeface="+mj-ea"/>
                <a:cs typeface="+mj-cs"/>
              </a:rPr>
              <a:t>Outer Controls: </a:t>
            </a:r>
            <a:r>
              <a:rPr kumimoji="0" lang="en-US" sz="2700" b="0" i="0" u="none" strike="noStrike" kern="1200" cap="none" spc="0" normalizeH="0" baseline="0" noProof="0" dirty="0" smtClean="0">
                <a:ln>
                  <a:noFill/>
                </a:ln>
                <a:solidFill>
                  <a:schemeClr val="tx1"/>
                </a:solidFill>
                <a:effectLst/>
                <a:uLnTx/>
                <a:uFillTx/>
                <a:latin typeface="+mj-lt"/>
                <a:ea typeface="+mj-ea"/>
                <a:cs typeface="+mj-cs"/>
              </a:rPr>
              <a:t>family, friends, police</a:t>
            </a:r>
            <a:br>
              <a:rPr kumimoji="0" lang="en-US" sz="2700" b="0" i="0" u="none" strike="noStrike" kern="1200" cap="none" spc="0" normalizeH="0" baseline="0" noProof="0" dirty="0" smtClean="0">
                <a:ln>
                  <a:noFill/>
                </a:ln>
                <a:solidFill>
                  <a:schemeClr val="tx1"/>
                </a:solidFill>
                <a:effectLst/>
                <a:uLnTx/>
                <a:uFillTx/>
                <a:latin typeface="+mj-lt"/>
                <a:ea typeface="+mj-ea"/>
                <a:cs typeface="+mj-cs"/>
              </a:rPr>
            </a:br>
            <a:r>
              <a:rPr kumimoji="0" lang="en-US" sz="2700" b="0" i="0" u="none" strike="noStrike" kern="1200" cap="none" spc="0" normalizeH="0" baseline="0" noProof="0" dirty="0" smtClean="0">
                <a:ln>
                  <a:noFill/>
                </a:ln>
                <a:solidFill>
                  <a:schemeClr val="tx1"/>
                </a:solidFill>
                <a:effectLst/>
                <a:uLnTx/>
                <a:uFillTx/>
                <a:latin typeface="+mj-lt"/>
                <a:ea typeface="+mj-ea"/>
                <a:cs typeface="+mj-cs"/>
              </a:rPr>
              <a:t/>
            </a:r>
            <a:br>
              <a:rPr kumimoji="0" lang="en-US" sz="2700" b="0" i="0" u="none" strike="noStrike" kern="1200" cap="none" spc="0" normalizeH="0" baseline="0" noProof="0" dirty="0" smtClean="0">
                <a:ln>
                  <a:noFill/>
                </a:ln>
                <a:solidFill>
                  <a:schemeClr val="tx1"/>
                </a:solidFill>
                <a:effectLst/>
                <a:uLnTx/>
                <a:uFillTx/>
                <a:latin typeface="+mj-lt"/>
                <a:ea typeface="+mj-ea"/>
                <a:cs typeface="+mj-cs"/>
              </a:rPr>
            </a:br>
            <a:r>
              <a:rPr kumimoji="0" lang="en-US" sz="2700" b="0" i="0" u="none" strike="noStrike" kern="1200" cap="none" spc="0" normalizeH="0" baseline="0" noProof="0" dirty="0" smtClean="0">
                <a:ln>
                  <a:noFill/>
                </a:ln>
                <a:solidFill>
                  <a:schemeClr val="tx1"/>
                </a:solidFill>
                <a:effectLst/>
                <a:uLnTx/>
                <a:uFillTx/>
                <a:latin typeface="+mj-lt"/>
                <a:ea typeface="+mj-ea"/>
                <a:cs typeface="+mj-cs"/>
              </a:rPr>
              <a:t>Stronger bonds within society means more effective controls.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28600" y="914400"/>
            <a:ext cx="8686800" cy="5943600"/>
          </a:xfrm>
          <a:prstGeom prst="rect">
            <a:avLst/>
          </a:prstGeom>
        </p:spPr>
        <p:txBody>
          <a:bodyPr vert="horz" lIns="91440" tIns="45720" rIns="91440" bIns="45720" rtlCol="0" anchor="ctr">
            <a:normAutofit/>
          </a:bodyPr>
          <a:lstStyle/>
          <a:p>
            <a:pPr lvl="0" algn="ctr">
              <a:spcBef>
                <a:spcPct val="0"/>
              </a:spcBef>
            </a:pPr>
            <a:r>
              <a:rPr lang="en-US" sz="5400" u="sng" dirty="0" smtClean="0">
                <a:solidFill>
                  <a:srgbClr val="00B0F0"/>
                </a:solidFill>
              </a:rPr>
              <a:t>Labeling </a:t>
            </a:r>
            <a:r>
              <a:rPr lang="en-US" sz="5400" u="sng" dirty="0" smtClean="0">
                <a:solidFill>
                  <a:srgbClr val="00B0F0"/>
                </a:solidFill>
              </a:rPr>
              <a:t>Theory</a:t>
            </a:r>
          </a:p>
          <a:p>
            <a:pPr lvl="0" algn="ctr">
              <a:spcBef>
                <a:spcPct val="0"/>
              </a:spcBef>
            </a:pPr>
            <a:endParaRPr kumimoji="0" lang="en-US" sz="5400" b="0" i="0" u="sng" strike="noStrike" kern="1200" cap="none" spc="0" normalizeH="0" baseline="0" noProof="0" dirty="0" smtClean="0">
              <a:ln>
                <a:noFill/>
              </a:ln>
              <a:solidFill>
                <a:srgbClr val="00B0F0"/>
              </a:solidFill>
              <a:effectLst/>
              <a:uLnTx/>
              <a:uFillTx/>
              <a:latin typeface="+mj-lt"/>
              <a:ea typeface="+mj-ea"/>
              <a:cs typeface="+mj-cs"/>
            </a:endParaRPr>
          </a:p>
          <a:p>
            <a:pPr lvl="0" algn="ctr">
              <a:spcBef>
                <a:spcPct val="0"/>
              </a:spcBef>
            </a:pPr>
            <a:endParaRPr kumimoji="0" lang="en-US" sz="5400" b="0" i="0" u="sng"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Deviance and conformity are not what people do but how people</a:t>
            </a:r>
            <a:r>
              <a:rPr kumimoji="0" lang="en-US" sz="3200" b="0" i="0" u="none" strike="noStrike" kern="1200" cap="none" spc="0" normalizeH="0" noProof="0" dirty="0" smtClean="0">
                <a:ln>
                  <a:noFill/>
                </a:ln>
                <a:solidFill>
                  <a:schemeClr val="tx1"/>
                </a:solidFill>
                <a:effectLst/>
                <a:uLnTx/>
                <a:uFillTx/>
                <a:latin typeface="+mj-lt"/>
                <a:ea typeface="+mj-ea"/>
                <a:cs typeface="+mj-cs"/>
              </a:rPr>
              <a:t> </a:t>
            </a:r>
            <a:r>
              <a:rPr kumimoji="0" lang="en-US" sz="3200" b="1" i="0" u="none" strike="noStrike" kern="1200" cap="none" spc="0" normalizeH="0" noProof="0" dirty="0" smtClean="0">
                <a:ln>
                  <a:noFill/>
                </a:ln>
                <a:solidFill>
                  <a:srgbClr val="00B0F0"/>
                </a:solidFill>
                <a:effectLst/>
                <a:uLnTx/>
                <a:uFillTx/>
                <a:latin typeface="+mj-lt"/>
                <a:ea typeface="+mj-ea"/>
                <a:cs typeface="+mj-cs"/>
              </a:rPr>
              <a:t>react</a:t>
            </a:r>
            <a:r>
              <a:rPr kumimoji="0" lang="en-US" sz="3200" b="0" i="0" u="none" strike="noStrike" kern="1200" cap="none" spc="0" normalizeH="0" noProof="0" dirty="0" smtClean="0">
                <a:ln>
                  <a:noFill/>
                </a:ln>
                <a:solidFill>
                  <a:schemeClr val="tx1"/>
                </a:solidFill>
                <a:effectLst/>
                <a:uLnTx/>
                <a:uFillTx/>
                <a:latin typeface="+mj-lt"/>
                <a:ea typeface="+mj-ea"/>
                <a:cs typeface="+mj-cs"/>
              </a:rPr>
              <a:t> to the actions.</a:t>
            </a:r>
          </a:p>
          <a:p>
            <a:pPr marL="0" marR="0" lvl="0" indent="0" defTabSz="914400" rtl="0" eaLnBrk="1" fontAlgn="auto" latinLnBrk="0" hangingPunct="1">
              <a:lnSpc>
                <a:spcPct val="100000"/>
              </a:lnSpc>
              <a:spcBef>
                <a:spcPct val="0"/>
              </a:spcBef>
              <a:spcAft>
                <a:spcPts val="0"/>
              </a:spcAft>
              <a:buClrTx/>
              <a:buSzTx/>
              <a:buFontTx/>
              <a:buNone/>
              <a:tabLst/>
              <a:defRPr/>
            </a:pPr>
            <a:endParaRPr lang="en-US" sz="5400" baseline="0" dirty="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5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143000"/>
          </a:xfrm>
        </p:spPr>
        <p:txBody>
          <a:bodyPr/>
          <a:lstStyle/>
          <a:p>
            <a:r>
              <a:rPr lang="en-US" dirty="0">
                <a:solidFill>
                  <a:srgbClr val="00B0F0"/>
                </a:solidFill>
              </a:rPr>
              <a:t>Explaining Deviance</a:t>
            </a:r>
          </a:p>
        </p:txBody>
      </p:sp>
      <p:graphicFrame>
        <p:nvGraphicFramePr>
          <p:cNvPr id="17518" name="Group 110"/>
          <p:cNvGraphicFramePr>
            <a:graphicFrameLocks noGrp="1"/>
          </p:cNvGraphicFramePr>
          <p:nvPr>
            <p:ph idx="1"/>
          </p:nvPr>
        </p:nvGraphicFramePr>
        <p:xfrm>
          <a:off x="381000" y="914400"/>
          <a:ext cx="8305800" cy="5638800"/>
        </p:xfrm>
        <a:graphic>
          <a:graphicData uri="http://schemas.openxmlformats.org/drawingml/2006/table">
            <a:tbl>
              <a:tblPr/>
              <a:tblGrid>
                <a:gridCol w="1885789"/>
                <a:gridCol w="1864960"/>
                <a:gridCol w="4555051"/>
              </a:tblGrid>
              <a:tr h="4628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Perspective</a:t>
                      </a:r>
                      <a:endParaRPr kumimoji="0" lang="en-U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Theory</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cs typeface="Arial" charset="0"/>
                        </a:rPr>
                        <a:t>Questions</a:t>
                      </a: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4406">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Functionalist</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Strain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How do individuals respond to culturally approved goals and the legitimate means of achieving them?</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6384">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Conflict</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Conflict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What is the result of competition and social inequality? (Deviance) Who decides what is deviant. (Ruling Classes)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5643">
                <a:tc rowSpan="3">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1" i="0" u="none" strike="noStrike" cap="none" normalizeH="0" baseline="0" dirty="0" err="1" smtClean="0">
                          <a:ln>
                            <a:noFill/>
                          </a:ln>
                          <a:solidFill>
                            <a:schemeClr val="tx1"/>
                          </a:solidFill>
                          <a:effectLst/>
                          <a:latin typeface="Arial" charset="0"/>
                          <a:cs typeface="Arial" charset="0"/>
                        </a:rPr>
                        <a:t>Interactionist</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Control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Why do people conform to norms?  (The strength of social ties determines conformity.)</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25148">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Differential Association</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How do people learn conformity or deviance? (Through socialization, or interaction with others)  Where does this learning mainly occur?  (Primary Groups)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4406">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Labeling</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cs typeface="Arial" charset="0"/>
                        </a:rPr>
                        <a:t>How do people become identified as deviant? (Through secondary deviance, or being labeled as deviant)</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b="1" dirty="0" smtClean="0">
                <a:solidFill>
                  <a:srgbClr val="00B0F0"/>
                </a:solidFill>
              </a:rPr>
              <a:t>Structural Functionalist</a:t>
            </a:r>
            <a:r>
              <a:rPr lang="en-US" dirty="0" smtClean="0"/>
              <a:t/>
            </a:r>
            <a:br>
              <a:rPr lang="en-US" dirty="0" smtClean="0"/>
            </a:br>
            <a:r>
              <a:rPr lang="en-US" dirty="0"/>
              <a:t/>
            </a:r>
            <a:br>
              <a:rPr lang="en-US" dirty="0"/>
            </a:br>
            <a:r>
              <a:rPr lang="en-US" dirty="0" smtClean="0"/>
              <a:t>* Deviance is a necessary part of society</a:t>
            </a:r>
            <a:r>
              <a:rPr lang="en-US" dirty="0" smtClean="0"/>
              <a:t>.</a:t>
            </a:r>
            <a:br>
              <a:rPr lang="en-US" dirty="0" smtClean="0"/>
            </a:br>
            <a:r>
              <a:rPr lang="en-US" dirty="0" smtClean="0"/>
              <a:t/>
            </a:r>
            <a:br>
              <a:rPr lang="en-US" dirty="0" smtClean="0"/>
            </a:br>
            <a:r>
              <a:rPr lang="en-US" dirty="0" smtClean="0"/>
              <a:t>* Deviance, even crimes, serve an important function for society.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68962"/>
          </a:xfrm>
        </p:spPr>
        <p:txBody>
          <a:bodyPr/>
          <a:lstStyle/>
          <a:p>
            <a:r>
              <a:rPr lang="en-US" b="1" dirty="0" smtClean="0"/>
              <a:t>THE BREAKFAST CLUB</a:t>
            </a:r>
            <a:endParaRPr lang="en-US" b="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en-US" dirty="0" smtClean="0">
                <a:solidFill>
                  <a:srgbClr val="00B0F0"/>
                </a:solidFill>
              </a:rPr>
              <a:t>Emile Durkheim </a:t>
            </a:r>
            <a:r>
              <a:rPr lang="en-US" dirty="0" smtClean="0"/>
              <a:t/>
            </a:r>
            <a:br>
              <a:rPr lang="en-US" dirty="0" smtClean="0"/>
            </a:br>
            <a:r>
              <a:rPr lang="en-US" dirty="0"/>
              <a:t/>
            </a:r>
            <a:br>
              <a:rPr lang="en-US" dirty="0"/>
            </a:br>
            <a:r>
              <a:rPr lang="en-US" dirty="0" smtClean="0"/>
              <a:t>Deviance has </a:t>
            </a:r>
            <a:r>
              <a:rPr lang="en-US" b="1" dirty="0" smtClean="0">
                <a:solidFill>
                  <a:srgbClr val="00B0F0"/>
                </a:solidFill>
              </a:rPr>
              <a:t>some uses</a:t>
            </a:r>
            <a:r>
              <a:rPr lang="en-US" dirty="0" smtClean="0">
                <a:solidFill>
                  <a:srgbClr val="00B0F0"/>
                </a:solidFill>
              </a:rPr>
              <a:t> </a:t>
            </a:r>
            <a:r>
              <a:rPr lang="en-US" dirty="0" smtClean="0"/>
              <a:t>in social life.</a:t>
            </a:r>
            <a:br>
              <a:rPr lang="en-US" dirty="0" smtClean="0"/>
            </a:br>
            <a:r>
              <a:rPr lang="en-US" sz="4000" dirty="0" smtClean="0"/>
              <a:t/>
            </a:r>
            <a:br>
              <a:rPr lang="en-US" sz="4000" dirty="0" smtClean="0"/>
            </a:br>
            <a:r>
              <a:rPr lang="en-US" sz="4000" b="1" dirty="0" smtClean="0"/>
              <a:t>Deviance helps to </a:t>
            </a:r>
            <a:r>
              <a:rPr lang="en-US" sz="4000" dirty="0" smtClean="0"/>
              <a:t/>
            </a:r>
            <a:br>
              <a:rPr lang="en-US" sz="4000" dirty="0" smtClean="0"/>
            </a:br>
            <a:r>
              <a:rPr lang="en-US" sz="4000" dirty="0" smtClean="0"/>
              <a:t>1. clarify norms</a:t>
            </a:r>
            <a:br>
              <a:rPr lang="en-US" sz="4000" dirty="0" smtClean="0"/>
            </a:br>
            <a:r>
              <a:rPr lang="en-US" sz="4000" dirty="0" smtClean="0"/>
              <a:t>2. unify the group</a:t>
            </a:r>
            <a:br>
              <a:rPr lang="en-US" sz="4000" dirty="0" smtClean="0"/>
            </a:br>
            <a:r>
              <a:rPr lang="en-US" sz="4000" dirty="0" smtClean="0"/>
              <a:t>3. promote social change.</a:t>
            </a:r>
            <a:r>
              <a:rPr lang="en-US" dirty="0" smtClean="0"/>
              <a:t/>
            </a:r>
            <a:br>
              <a:rPr lang="en-US" dirty="0" smtClean="0"/>
            </a:br>
            <a:r>
              <a:rPr lang="en-US" sz="3100" dirty="0" smtClean="0"/>
              <a:t/>
            </a:r>
            <a:br>
              <a:rPr lang="en-US" sz="3100" dirty="0" smtClean="0"/>
            </a:br>
            <a:r>
              <a:rPr lang="en-US" sz="3100" dirty="0" smtClean="0"/>
              <a:t>Deviance also helps to create jobs, such as law enforcement.</a:t>
            </a:r>
            <a:br>
              <a:rPr lang="en-US" sz="3100"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r>
              <a:rPr lang="en-US" dirty="0"/>
              <a:t>The Social Functions of Deviance:</a:t>
            </a:r>
            <a:br>
              <a:rPr lang="en-US" dirty="0"/>
            </a:br>
            <a:r>
              <a:rPr lang="en-US" dirty="0">
                <a:solidFill>
                  <a:srgbClr val="00B0F0"/>
                </a:solidFill>
              </a:rPr>
              <a:t>Clarifying Norms</a:t>
            </a:r>
          </a:p>
        </p:txBody>
      </p:sp>
      <p:sp>
        <p:nvSpPr>
          <p:cNvPr id="12291" name="Rectangle 3"/>
          <p:cNvSpPr>
            <a:spLocks noGrp="1" noChangeArrowheads="1"/>
          </p:cNvSpPr>
          <p:nvPr>
            <p:ph type="body" idx="1"/>
          </p:nvPr>
        </p:nvSpPr>
        <p:spPr>
          <a:xfrm>
            <a:off x="457200" y="2332037"/>
            <a:ext cx="8229600" cy="4525963"/>
          </a:xfrm>
        </p:spPr>
        <p:txBody>
          <a:bodyPr/>
          <a:lstStyle/>
          <a:p>
            <a:r>
              <a:rPr lang="en-US" dirty="0"/>
              <a:t>Deviance serves to define the boundaries of acceptable behavior.</a:t>
            </a:r>
          </a:p>
          <a:p>
            <a:r>
              <a:rPr lang="en-US" dirty="0"/>
              <a:t>When rules are broken we are reminded of the norms that guide social life.</a:t>
            </a:r>
          </a:p>
          <a:p>
            <a:r>
              <a:rPr lang="en-US" dirty="0"/>
              <a:t>Punishment serves as a reminder that certain behaviors will not be tolerated by society.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r>
              <a:rPr lang="en-US" dirty="0"/>
              <a:t>The Social Functions of Deviance:</a:t>
            </a:r>
            <a:br>
              <a:rPr lang="en-US" dirty="0"/>
            </a:br>
            <a:r>
              <a:rPr lang="en-US" dirty="0">
                <a:solidFill>
                  <a:srgbClr val="00B0F0"/>
                </a:solidFill>
              </a:rPr>
              <a:t>Unifying the Group</a:t>
            </a:r>
          </a:p>
        </p:txBody>
      </p:sp>
      <p:sp>
        <p:nvSpPr>
          <p:cNvPr id="13315" name="Rectangle 3"/>
          <p:cNvSpPr>
            <a:spLocks noGrp="1" noChangeArrowheads="1"/>
          </p:cNvSpPr>
          <p:nvPr>
            <p:ph type="body" idx="1"/>
          </p:nvPr>
        </p:nvSpPr>
        <p:spPr>
          <a:xfrm>
            <a:off x="533400" y="2332037"/>
            <a:ext cx="8229600" cy="4525963"/>
          </a:xfrm>
        </p:spPr>
        <p:txBody>
          <a:bodyPr/>
          <a:lstStyle/>
          <a:p>
            <a:pPr>
              <a:buNone/>
            </a:pPr>
            <a:r>
              <a:rPr lang="en-US" dirty="0"/>
              <a:t>Deviance also serves to draw the line between conforming members of society and “outsiders”, or the non-conforming members.</a:t>
            </a:r>
          </a:p>
          <a:p>
            <a:pPr>
              <a:buNone/>
            </a:pPr>
            <a:r>
              <a:rPr lang="en-US" dirty="0"/>
              <a:t>Reinforces the sense of community and the belief in shared values.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r>
              <a:rPr lang="en-US" dirty="0"/>
              <a:t>The Social Functions of Deviance:</a:t>
            </a:r>
            <a:br>
              <a:rPr lang="en-US" dirty="0"/>
            </a:br>
            <a:r>
              <a:rPr lang="en-US" dirty="0">
                <a:solidFill>
                  <a:srgbClr val="00B0F0"/>
                </a:solidFill>
              </a:rPr>
              <a:t>Promoting Social Change</a:t>
            </a:r>
          </a:p>
        </p:txBody>
      </p:sp>
      <p:sp>
        <p:nvSpPr>
          <p:cNvPr id="15363" name="Rectangle 3"/>
          <p:cNvSpPr>
            <a:spLocks noGrp="1" noChangeArrowheads="1"/>
          </p:cNvSpPr>
          <p:nvPr>
            <p:ph type="body" idx="1"/>
          </p:nvPr>
        </p:nvSpPr>
        <p:spPr/>
        <p:txBody>
          <a:bodyPr/>
          <a:lstStyle/>
          <a:p>
            <a:pPr>
              <a:buNone/>
            </a:pPr>
            <a:r>
              <a:rPr lang="en-US" dirty="0"/>
              <a:t>Deviance can help prompt social change by identifying problem areas</a:t>
            </a:r>
            <a:r>
              <a:rPr lang="en-US" dirty="0" smtClean="0"/>
              <a:t>.</a:t>
            </a:r>
          </a:p>
          <a:p>
            <a:pPr>
              <a:buNone/>
            </a:pPr>
            <a:endParaRPr lang="en-US" dirty="0"/>
          </a:p>
          <a:p>
            <a:pPr>
              <a:buNone/>
            </a:pPr>
            <a:r>
              <a:rPr lang="en-US" dirty="0"/>
              <a:t>When large numbers of people violate a particular norm it is often an indication that something in society needs to be changed.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Strain Theory</a:t>
            </a:r>
            <a:endParaRPr lang="en-US" dirty="0">
              <a:solidFill>
                <a:srgbClr val="00B0F0"/>
              </a:solidFill>
            </a:endParaRPr>
          </a:p>
        </p:txBody>
      </p:sp>
      <p:sp>
        <p:nvSpPr>
          <p:cNvPr id="3" name="Title 1"/>
          <p:cNvSpPr txBox="1">
            <a:spLocks/>
          </p:cNvSpPr>
          <p:nvPr/>
        </p:nvSpPr>
        <p:spPr>
          <a:xfrm>
            <a:off x="533400" y="1905000"/>
            <a:ext cx="8229600" cy="4800600"/>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900" b="0" i="0" u="none" strike="noStrike" kern="1200" cap="none" spc="0" normalizeH="0" baseline="0" noProof="0" dirty="0" smtClean="0">
                <a:ln>
                  <a:noFill/>
                </a:ln>
                <a:solidFill>
                  <a:schemeClr val="tx1"/>
                </a:solidFill>
                <a:effectLst/>
                <a:uLnTx/>
                <a:uFillTx/>
                <a:latin typeface="+mj-lt"/>
                <a:ea typeface="+mj-ea"/>
                <a:cs typeface="+mj-cs"/>
              </a:rPr>
              <a:t>Society</a:t>
            </a:r>
            <a:r>
              <a:rPr kumimoji="0" lang="en-US" sz="3900" b="0" i="0" u="none" strike="noStrike" kern="1200" cap="none" spc="0" normalizeH="0" noProof="0" dirty="0" smtClean="0">
                <a:ln>
                  <a:noFill/>
                </a:ln>
                <a:solidFill>
                  <a:schemeClr val="tx1"/>
                </a:solidFill>
                <a:effectLst/>
                <a:uLnTx/>
                <a:uFillTx/>
                <a:latin typeface="+mj-lt"/>
                <a:ea typeface="+mj-ea"/>
                <a:cs typeface="+mj-cs"/>
              </a:rPr>
              <a:t> tries to motivate everyone to     strive for success</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lang="en-US" sz="3900" baseline="0" dirty="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900" b="0" i="0" u="none" strike="noStrike" kern="1200" cap="none" spc="0" normalizeH="0" noProof="0" dirty="0" smtClean="0">
                <a:ln>
                  <a:noFill/>
                </a:ln>
                <a:solidFill>
                  <a:schemeClr val="tx1"/>
                </a:solidFill>
                <a:effectLst/>
                <a:uLnTx/>
                <a:uFillTx/>
                <a:latin typeface="+mj-lt"/>
                <a:ea typeface="+mj-ea"/>
                <a:cs typeface="+mj-cs"/>
              </a:rPr>
              <a:t>Society does not offer enough means for </a:t>
            </a:r>
            <a:r>
              <a:rPr kumimoji="0" lang="en-US" sz="3900" b="0" i="1" u="none" strike="noStrike" kern="1200" cap="none" spc="0" normalizeH="0" noProof="0" dirty="0" smtClean="0">
                <a:ln>
                  <a:noFill/>
                </a:ln>
                <a:solidFill>
                  <a:schemeClr val="tx1"/>
                </a:solidFill>
                <a:effectLst/>
                <a:uLnTx/>
                <a:uFillTx/>
                <a:latin typeface="+mj-lt"/>
                <a:ea typeface="+mj-ea"/>
                <a:cs typeface="+mj-cs"/>
              </a:rPr>
              <a:t>everyone</a:t>
            </a:r>
            <a:r>
              <a:rPr kumimoji="0" lang="en-US" sz="3900" b="0" u="none" strike="noStrike" kern="1200" cap="none" spc="0" normalizeH="0" noProof="0" dirty="0" smtClean="0">
                <a:ln>
                  <a:noFill/>
                </a:ln>
                <a:solidFill>
                  <a:schemeClr val="tx1"/>
                </a:solidFill>
                <a:effectLst/>
                <a:uLnTx/>
                <a:uFillTx/>
                <a:latin typeface="+mj-lt"/>
                <a:ea typeface="+mj-ea"/>
                <a:cs typeface="+mj-cs"/>
              </a:rPr>
              <a:t> to be successful</a:t>
            </a: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endParaRPr lang="en-US" sz="3900" i="0" baseline="0" dirty="0">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 typeface="Arial" pitchFamily="34" charset="0"/>
              <a:buChar char="•"/>
              <a:tabLst/>
              <a:defRPr/>
            </a:pPr>
            <a:r>
              <a:rPr kumimoji="0" lang="en-US" sz="3900" b="1" u="none" strike="noStrike" kern="1200" cap="none" spc="0" normalizeH="0" noProof="0" dirty="0" smtClean="0">
                <a:ln>
                  <a:noFill/>
                </a:ln>
                <a:solidFill>
                  <a:schemeClr val="tx1"/>
                </a:solidFill>
                <a:effectLst/>
                <a:uLnTx/>
                <a:uFillTx/>
                <a:latin typeface="+mj-lt"/>
                <a:ea typeface="+mj-ea"/>
                <a:cs typeface="+mj-cs"/>
              </a:rPr>
              <a:t>Strain </a:t>
            </a:r>
            <a:r>
              <a:rPr kumimoji="0" lang="en-US" sz="3900" u="none" strike="noStrike" kern="1200" cap="none" spc="0" normalizeH="0" noProof="0" dirty="0" smtClean="0">
                <a:ln>
                  <a:noFill/>
                </a:ln>
                <a:solidFill>
                  <a:schemeClr val="tx1"/>
                </a:solidFill>
                <a:effectLst/>
                <a:uLnTx/>
                <a:uFillTx/>
                <a:latin typeface="+mj-lt"/>
                <a:ea typeface="+mj-ea"/>
                <a:cs typeface="+mj-cs"/>
              </a:rPr>
              <a:t>is the frustrations </a:t>
            </a:r>
            <a:r>
              <a:rPr kumimoji="0" lang="en-US" sz="3900" u="none" strike="noStrike" kern="1200" cap="none" spc="0" normalizeH="0" noProof="0" dirty="0" err="1" smtClean="0">
                <a:ln>
                  <a:noFill/>
                </a:ln>
                <a:solidFill>
                  <a:schemeClr val="tx1"/>
                </a:solidFill>
                <a:effectLst/>
                <a:uLnTx/>
                <a:uFillTx/>
                <a:latin typeface="+mj-lt"/>
                <a:ea typeface="+mj-ea"/>
                <a:cs typeface="+mj-cs"/>
              </a:rPr>
              <a:t>peopl</a:t>
            </a:r>
            <a:r>
              <a:rPr lang="en-US" sz="3900" dirty="0" smtClean="0">
                <a:latin typeface="+mj-lt"/>
                <a:ea typeface="+mj-ea"/>
                <a:cs typeface="+mj-cs"/>
              </a:rPr>
              <a:t>e </a:t>
            </a:r>
            <a:r>
              <a:rPr lang="en-US" sz="3900" dirty="0" smtClean="0">
                <a:latin typeface="+mj-lt"/>
                <a:ea typeface="+mj-ea"/>
                <a:cs typeface="+mj-cs"/>
              </a:rPr>
              <a:t>have because their route to success is blocked</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7562"/>
          </a:xfrm>
        </p:spPr>
        <p:txBody>
          <a:bodyPr>
            <a:normAutofit/>
          </a:bodyPr>
          <a:lstStyle/>
          <a:p>
            <a:r>
              <a:rPr lang="en-US" dirty="0" smtClean="0"/>
              <a:t>How do people respond to strain</a:t>
            </a:r>
            <a:br>
              <a:rPr lang="en-US" dirty="0" smtClean="0"/>
            </a:br>
            <a:r>
              <a:rPr lang="en-US" dirty="0"/>
              <a:t/>
            </a:r>
            <a:br>
              <a:rPr lang="en-US" dirty="0"/>
            </a:br>
            <a:r>
              <a:rPr lang="en-US" sz="2800" dirty="0" smtClean="0"/>
              <a:t>1. Conformity </a:t>
            </a:r>
            <a:br>
              <a:rPr lang="en-US" sz="2800" dirty="0" smtClean="0"/>
            </a:br>
            <a:r>
              <a:rPr lang="en-US" sz="2800" dirty="0"/>
              <a:t/>
            </a:r>
            <a:br>
              <a:rPr lang="en-US" sz="2800" dirty="0"/>
            </a:br>
            <a:r>
              <a:rPr lang="en-US" sz="2800" b="1" u="sng" dirty="0" smtClean="0"/>
              <a:t>DEVIANT PATHS</a:t>
            </a:r>
            <a:br>
              <a:rPr lang="en-US" sz="2800" b="1" u="sng" dirty="0" smtClean="0"/>
            </a:br>
            <a:r>
              <a:rPr lang="en-US" sz="2800" b="1" u="sng" dirty="0"/>
              <a:t/>
            </a:r>
            <a:br>
              <a:rPr lang="en-US" sz="2800" b="1" u="sng" dirty="0"/>
            </a:br>
            <a:r>
              <a:rPr lang="en-US" sz="2800" dirty="0"/>
              <a:t>1</a:t>
            </a:r>
            <a:r>
              <a:rPr lang="en-US" sz="2800" dirty="0" smtClean="0"/>
              <a:t>. Innovation</a:t>
            </a:r>
            <a:br>
              <a:rPr lang="en-US" sz="2800" dirty="0" smtClean="0"/>
            </a:br>
            <a:r>
              <a:rPr lang="en-US" sz="2800" dirty="0" smtClean="0"/>
              <a:t>2. Ritualism</a:t>
            </a:r>
            <a:br>
              <a:rPr lang="en-US" sz="2800" dirty="0" smtClean="0"/>
            </a:br>
            <a:r>
              <a:rPr lang="en-US" sz="2800" dirty="0" smtClean="0"/>
              <a:t>3. </a:t>
            </a:r>
            <a:r>
              <a:rPr lang="en-US" sz="2800" dirty="0" err="1" smtClean="0"/>
              <a:t>Retreatism</a:t>
            </a:r>
            <a:r>
              <a:rPr lang="en-US" sz="2800" dirty="0" smtClean="0"/>
              <a:t/>
            </a:r>
            <a:br>
              <a:rPr lang="en-US" sz="2800" dirty="0" smtClean="0"/>
            </a:br>
            <a:r>
              <a:rPr lang="en-US" sz="2800" dirty="0" smtClean="0"/>
              <a:t>4. Rebellion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figure 7"/>
          <p:cNvPicPr>
            <a:picLocks noChangeAspect="1" noChangeArrowheads="1"/>
          </p:cNvPicPr>
          <p:nvPr/>
        </p:nvPicPr>
        <p:blipFill>
          <a:blip r:embed="rId2" cstate="print"/>
          <a:srcRect/>
          <a:stretch>
            <a:fillRect/>
          </a:stretch>
        </p:blipFill>
        <p:spPr>
          <a:xfrm>
            <a:off x="0" y="838200"/>
            <a:ext cx="8953500" cy="5334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423</Words>
  <Application>Microsoft Office PowerPoint</Application>
  <PresentationFormat>On-screen Show (4:3)</PresentationFormat>
  <Paragraphs>67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Sociological Theories  * Structural Functionalist * Social Conflict * Symbolic Interaction</vt:lpstr>
      <vt:lpstr>Structural Functionalist  * Deviance is a necessary part of society.  * Deviance, even crimes, serve an important function for society.</vt:lpstr>
      <vt:lpstr>Emile Durkheim   Deviance has some uses in social life.  Deviance helps to  1. clarify norms 2. unify the group 3. promote social change.  Deviance also helps to create jobs, such as law enforcement. </vt:lpstr>
      <vt:lpstr>The Social Functions of Deviance: Clarifying Norms</vt:lpstr>
      <vt:lpstr>The Social Functions of Deviance: Unifying the Group</vt:lpstr>
      <vt:lpstr>The Social Functions of Deviance: Promoting Social Change</vt:lpstr>
      <vt:lpstr>Strain Theory</vt:lpstr>
      <vt:lpstr>How do people respond to strain  1. Conformity   DEVIANT PATHS  1. Innovation 2. Ritualism 3. Retreatism 4. Rebellion</vt:lpstr>
      <vt:lpstr>Slide 9</vt:lpstr>
      <vt:lpstr>Slide 10</vt:lpstr>
      <vt:lpstr>Social Conflict Perspective</vt:lpstr>
      <vt:lpstr>Illegitimate Opportunity Structure</vt:lpstr>
      <vt:lpstr>Those defined as deviant typically are powerless.  * Norms of society reflect interests of the rich and powerful. * Those in power have the means to resist labels of deviance. </vt:lpstr>
      <vt:lpstr>Social Conflict theorists see the law as an instrument of oppression.   Most of the inmates in the US are from low social classes and are non-white  </vt:lpstr>
      <vt:lpstr>Symbolic Interaction Theory   Interactionists are more interested in the individual and the thoughts and feelings of that individual.  How do people define deviance?</vt:lpstr>
      <vt:lpstr>Differential Association Theory  From the different groups we associate with we learn to conform to or reject norms.</vt:lpstr>
      <vt:lpstr>Slide 17</vt:lpstr>
      <vt:lpstr>Slide 18</vt:lpstr>
      <vt:lpstr>Explaining Deviance</vt:lpstr>
      <vt:lpstr>THE BREAKFAST CLUB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Theories  * Structural Functionalist * Social Conflict * Symbolic Interaction</dc:title>
  <dc:creator>Ashley</dc:creator>
  <cp:lastModifiedBy>Ashley</cp:lastModifiedBy>
  <cp:revision>21</cp:revision>
  <dcterms:created xsi:type="dcterms:W3CDTF">2012-04-14T17:23:19Z</dcterms:created>
  <dcterms:modified xsi:type="dcterms:W3CDTF">2014-03-30T13:39:35Z</dcterms:modified>
</cp:coreProperties>
</file>