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2" r:id="rId6"/>
    <p:sldId id="263" r:id="rId7"/>
    <p:sldId id="261" r:id="rId8"/>
    <p:sldId id="264" r:id="rId9"/>
    <p:sldId id="265" r:id="rId10"/>
    <p:sldId id="266" r:id="rId11"/>
    <p:sldId id="271" r:id="rId12"/>
    <p:sldId id="268" r:id="rId13"/>
    <p:sldId id="269" r:id="rId14"/>
    <p:sldId id="272" r:id="rId15"/>
    <p:sldId id="273" r:id="rId16"/>
    <p:sldId id="274" r:id="rId17"/>
    <p:sldId id="275" r:id="rId18"/>
    <p:sldId id="276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5" d="100"/>
          <a:sy n="45" d="100"/>
        </p:scale>
        <p:origin x="-1304" y="-3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66784-E6C3-4FEF-BA2D-192945772C9D}" type="datetimeFigureOut">
              <a:rPr lang="en-US" smtClean="0"/>
              <a:pPr/>
              <a:t>8/31/17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4A407-2FB5-42A3-8978-468E24897C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66784-E6C3-4FEF-BA2D-192945772C9D}" type="datetimeFigureOut">
              <a:rPr lang="en-US" smtClean="0"/>
              <a:pPr/>
              <a:t>8/31/17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4A407-2FB5-42A3-8978-468E24897C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66784-E6C3-4FEF-BA2D-192945772C9D}" type="datetimeFigureOut">
              <a:rPr lang="en-US" smtClean="0"/>
              <a:pPr/>
              <a:t>8/31/17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4A407-2FB5-42A3-8978-468E24897C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66784-E6C3-4FEF-BA2D-192945772C9D}" type="datetimeFigureOut">
              <a:rPr lang="en-US" smtClean="0"/>
              <a:pPr/>
              <a:t>8/31/17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4A407-2FB5-42A3-8978-468E24897C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66784-E6C3-4FEF-BA2D-192945772C9D}" type="datetimeFigureOut">
              <a:rPr lang="en-US" smtClean="0"/>
              <a:pPr/>
              <a:t>8/31/17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4A407-2FB5-42A3-8978-468E24897C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66784-E6C3-4FEF-BA2D-192945772C9D}" type="datetimeFigureOut">
              <a:rPr lang="en-US" smtClean="0"/>
              <a:pPr/>
              <a:t>8/31/17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4A407-2FB5-42A3-8978-468E24897C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66784-E6C3-4FEF-BA2D-192945772C9D}" type="datetimeFigureOut">
              <a:rPr lang="en-US" smtClean="0"/>
              <a:pPr/>
              <a:t>8/31/17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4A407-2FB5-42A3-8978-468E24897C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66784-E6C3-4FEF-BA2D-192945772C9D}" type="datetimeFigureOut">
              <a:rPr lang="en-US" smtClean="0"/>
              <a:pPr/>
              <a:t>8/31/17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4A407-2FB5-42A3-8978-468E24897C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66784-E6C3-4FEF-BA2D-192945772C9D}" type="datetimeFigureOut">
              <a:rPr lang="en-US" smtClean="0"/>
              <a:pPr/>
              <a:t>8/31/17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4A407-2FB5-42A3-8978-468E24897C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66784-E6C3-4FEF-BA2D-192945772C9D}" type="datetimeFigureOut">
              <a:rPr lang="en-US" smtClean="0"/>
              <a:pPr/>
              <a:t>8/31/17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4A407-2FB5-42A3-8978-468E24897C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66784-E6C3-4FEF-BA2D-192945772C9D}" type="datetimeFigureOut">
              <a:rPr lang="en-US" smtClean="0"/>
              <a:pPr/>
              <a:t>8/31/17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4A407-2FB5-42A3-8978-468E24897C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166784-E6C3-4FEF-BA2D-192945772C9D}" type="datetimeFigureOut">
              <a:rPr lang="en-US" smtClean="0"/>
              <a:pPr/>
              <a:t>8/31/17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54A407-2FB5-42A3-8978-468E24897CD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hyperlink" Target="file://localhost/Volumes/USB%20DISK/Chatham%202016-17/Psychology/What%20is%20Psychology/Scientific%20Method%20PROJECT.pdf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hyperlink" Target="http://www.horoscope.com/" TargetMode="External"/><Relationship Id="rId3" Type="http://schemas.openxmlformats.org/officeDocument/2006/relationships/hyperlink" Target="http://onlinepalmreadings.com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hyperlink" Target="http://www.youtube.com/watch?v=mNoRxCRJ-Y0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40362"/>
          </a:xfrm>
        </p:spPr>
        <p:txBody>
          <a:bodyPr/>
          <a:lstStyle/>
          <a:p>
            <a:r>
              <a:rPr lang="en-US" dirty="0" smtClean="0"/>
              <a:t>What is pseudoscience?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737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3. Gathering objective data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- Information gathered by direct observation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i="1" dirty="0" smtClean="0"/>
              <a:t>-Independent Variable: </a:t>
            </a:r>
            <a:r>
              <a:rPr lang="en-US" b="1" u="sng" dirty="0" smtClean="0"/>
              <a:t>I</a:t>
            </a:r>
            <a:r>
              <a:rPr lang="en-US" dirty="0" smtClean="0"/>
              <a:t> control.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i="1" dirty="0" smtClean="0"/>
              <a:t>- Dependent Variable: </a:t>
            </a:r>
            <a:r>
              <a:rPr lang="en-US" dirty="0" smtClean="0"/>
              <a:t>Changes because of independent variable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35562"/>
          </a:xfrm>
        </p:spPr>
        <p:txBody>
          <a:bodyPr>
            <a:normAutofit/>
          </a:bodyPr>
          <a:lstStyle/>
          <a:p>
            <a:r>
              <a:rPr lang="en-US" dirty="0" smtClean="0"/>
              <a:t>If (independent variable) . . . Then (dependent variable).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05936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4. Analyzing results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/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 smtClean="0"/>
              <a:t>- Examine results to determine if hypothesis is accepted or rejected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451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5. Publishing, criticizing and replicating the results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/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 smtClean="0"/>
              <a:t>- Communicate results (journal, presentation, book)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- Colleagues study and critique the results  (look for flaws in the research)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02362"/>
          </a:xfrm>
        </p:spPr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FF0000"/>
                </a:solidFill>
              </a:rPr>
              <a:t>Sources of bias in research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What is bias?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35562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Personal Bias:</a:t>
            </a:r>
            <a:r>
              <a:rPr lang="en-US" dirty="0" smtClean="0"/>
              <a:t> person’s beliefs, preferences, assumptions or prejudices.</a:t>
            </a:r>
            <a:endParaRPr lang="en-US" b="1" u="sng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49962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Expectancy bias:</a:t>
            </a:r>
            <a:r>
              <a:rPr lang="en-US" dirty="0" smtClean="0"/>
              <a:t> observers expect – and look for – certain outcomes</a:t>
            </a:r>
            <a:endParaRPr lang="en-US" b="1" u="sng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26162"/>
          </a:xfrm>
        </p:spPr>
        <p:txBody>
          <a:bodyPr>
            <a:normAutofit/>
          </a:bodyPr>
          <a:lstStyle/>
          <a:p>
            <a:r>
              <a:rPr lang="en-US" dirty="0" smtClean="0"/>
              <a:t>Why is bias in psychological research problematic?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How can/do psychologists combat bias in their experiments?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30762"/>
          </a:xfrm>
        </p:spPr>
        <p:txBody>
          <a:bodyPr/>
          <a:lstStyle/>
          <a:p>
            <a:r>
              <a:rPr lang="en-US" dirty="0" smtClean="0">
                <a:hlinkClick r:id="rId2" action="ppaction://hlinkfile"/>
              </a:rPr>
              <a:t>Scientific Method Project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02744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7562"/>
          </a:xfrm>
        </p:spPr>
        <p:txBody>
          <a:bodyPr>
            <a:normAutofit/>
          </a:bodyPr>
          <a:lstStyle/>
          <a:p>
            <a:r>
              <a:rPr lang="en-US" dirty="0" smtClean="0">
                <a:hlinkClick r:id="rId2"/>
              </a:rPr>
              <a:t>Astrology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hlinkClick r:id="rId3"/>
              </a:rPr>
              <a:t>Palmistry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45162"/>
          </a:xfrm>
        </p:spPr>
        <p:txBody>
          <a:bodyPr/>
          <a:lstStyle/>
          <a:p>
            <a:r>
              <a:rPr lang="en-US" dirty="0" smtClean="0"/>
              <a:t>How is psychology different?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35562"/>
          </a:xfrm>
        </p:spPr>
        <p:txBody>
          <a:bodyPr>
            <a:normAutofit fontScale="90000"/>
          </a:bodyPr>
          <a:lstStyle/>
          <a:p>
            <a:r>
              <a:rPr lang="en-US" b="1" u="sng" dirty="0" smtClean="0"/>
              <a:t>Scientific method: </a:t>
            </a:r>
            <a:r>
              <a:rPr lang="en-US" dirty="0" smtClean="0"/>
              <a:t>way of testing ideas against objective observations.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Pass/fail test through </a:t>
            </a:r>
            <a:r>
              <a:rPr lang="en-US" b="1" u="sng" dirty="0" smtClean="0"/>
              <a:t>empirical investigation: </a:t>
            </a:r>
            <a:r>
              <a:rPr lang="en-US" dirty="0" smtClean="0"/>
              <a:t>collecting information based on direct experience.</a:t>
            </a:r>
            <a:endParaRPr lang="en-US" b="1" u="sng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73762"/>
          </a:xfrm>
        </p:spPr>
        <p:txBody>
          <a:bodyPr>
            <a:normAutofit/>
          </a:bodyPr>
          <a:lstStyle/>
          <a:p>
            <a:r>
              <a:rPr lang="en-US" dirty="0" smtClean="0"/>
              <a:t>Main goal of psychology is to develop explanations for behavior based on empirical studies.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These are called theories.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Emily Rosa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73762"/>
          </a:xfrm>
        </p:spPr>
        <p:txBody>
          <a:bodyPr>
            <a:normAutofit/>
          </a:bodyPr>
          <a:lstStyle/>
          <a:p>
            <a:r>
              <a:rPr lang="en-US" b="1" u="sng" dirty="0" smtClean="0">
                <a:solidFill>
                  <a:srgbClr val="FF0000"/>
                </a:solidFill>
              </a:rPr>
              <a:t>5 Steps of Scientific Method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1. Developing hypothesis</a:t>
            </a:r>
            <a:br>
              <a:rPr lang="en-US" dirty="0" smtClean="0"/>
            </a:br>
            <a:r>
              <a:rPr lang="en-US" dirty="0" smtClean="0"/>
              <a:t>2. Performing a controlled tests</a:t>
            </a:r>
            <a:br>
              <a:rPr lang="en-US" dirty="0" smtClean="0"/>
            </a:br>
            <a:r>
              <a:rPr lang="en-US" dirty="0" smtClean="0"/>
              <a:t>3. Gathering objective data</a:t>
            </a:r>
            <a:br>
              <a:rPr lang="en-US" dirty="0" smtClean="0"/>
            </a:br>
            <a:r>
              <a:rPr lang="en-US" dirty="0" smtClean="0"/>
              <a:t>4. Analyzing results</a:t>
            </a:r>
            <a:br>
              <a:rPr lang="en-US" dirty="0" smtClean="0"/>
            </a:br>
            <a:r>
              <a:rPr lang="en-US" dirty="0" smtClean="0"/>
              <a:t>5. Publishing, criticizing and replicating the results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927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1. Developing a hypothesis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- Testable idea or prediction</a:t>
            </a:r>
            <a:br>
              <a:rPr lang="en-US" dirty="0" smtClean="0"/>
            </a:br>
            <a:r>
              <a:rPr lang="en-US" dirty="0" smtClean="0"/>
              <a:t>- Can be FALSIFIED </a:t>
            </a:r>
            <a:br>
              <a:rPr lang="en-US" dirty="0" smtClean="0"/>
            </a:br>
            <a:r>
              <a:rPr lang="en-US" dirty="0" smtClean="0"/>
              <a:t>- Stated OPERATIONALLY (procedures can be tested)</a:t>
            </a:r>
            <a:br>
              <a:rPr lang="en-US" dirty="0" smtClean="0"/>
            </a:br>
            <a:r>
              <a:rPr lang="en-US" dirty="0" smtClean="0"/>
              <a:t>-</a:t>
            </a:r>
            <a:r>
              <a:rPr lang="en-US" sz="2700" dirty="0" smtClean="0"/>
              <a:t>Most of the time a hypothesis is written like this: </a:t>
            </a:r>
            <a:br>
              <a:rPr lang="en-US" sz="2700" dirty="0" smtClean="0"/>
            </a:br>
            <a:r>
              <a:rPr lang="en-US" sz="2700" dirty="0" smtClean="0"/>
              <a:t>"If _____[I do this] _____, then _____[this]_____ will happen." 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6896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2. Performing a controlled experiment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- Test that hypothesis will pass or fail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</TotalTime>
  <Words>126</Words>
  <Application>Microsoft Macintosh PowerPoint</Application>
  <PresentationFormat>On-screen Show (4:3)</PresentationFormat>
  <Paragraphs>18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What is pseudoscience?</vt:lpstr>
      <vt:lpstr>Astrology  Palmistry  </vt:lpstr>
      <vt:lpstr>How is psychology different?</vt:lpstr>
      <vt:lpstr>Scientific method: way of testing ideas against objective observations.  Pass/fail test through empirical investigation: collecting information based on direct experience.</vt:lpstr>
      <vt:lpstr>Main goal of psychology is to develop explanations for behavior based on empirical studies.  These are called theories.</vt:lpstr>
      <vt:lpstr>Emily Rosa</vt:lpstr>
      <vt:lpstr>5 Steps of Scientific Method  1. Developing hypothesis 2. Performing a controlled tests 3. Gathering objective data 4. Analyzing results 5. Publishing, criticizing and replicating the results</vt:lpstr>
      <vt:lpstr>1. Developing a hypothesis  - Testable idea or prediction - Can be FALSIFIED  - Stated OPERATIONALLY (procedures can be tested) -Most of the time a hypothesis is written like this:  "If _____[I do this] _____, then _____[this]_____ will happen." </vt:lpstr>
      <vt:lpstr>2. Performing a controlled experiment  - Test that hypothesis will pass or fail </vt:lpstr>
      <vt:lpstr>3. Gathering objective data  - Information gathered by direct observation  -Independent Variable: I control.  - Dependent Variable: Changes because of independent variable</vt:lpstr>
      <vt:lpstr>If (independent variable) . . . Then (dependent variable).  </vt:lpstr>
      <vt:lpstr>4. Analyzing results  - Examine results to determine if hypothesis is accepted or rejected  </vt:lpstr>
      <vt:lpstr>5. Publishing, criticizing and replicating the results  - Communicate results (journal, presentation, book)  - Colleagues study and critique the results  (look for flaws in the research)</vt:lpstr>
      <vt:lpstr>Sources of bias in research  What is bias?</vt:lpstr>
      <vt:lpstr>Personal Bias: person’s beliefs, preferences, assumptions or prejudices.</vt:lpstr>
      <vt:lpstr>Expectancy bias: observers expect – and look for – certain outcomes</vt:lpstr>
      <vt:lpstr>Why is bias in psychological research problematic?   How can/do psychologists combat bias in their experiments?</vt:lpstr>
      <vt:lpstr>Scientific Method Project</vt:lpstr>
    </vt:vector>
  </TitlesOfParts>
  <Company>CCSD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Knowledge</dc:title>
  <dc:creator>keegana</dc:creator>
  <cp:lastModifiedBy>Ashley Keegan</cp:lastModifiedBy>
  <cp:revision>31</cp:revision>
  <dcterms:created xsi:type="dcterms:W3CDTF">2011-09-08T13:03:23Z</dcterms:created>
  <dcterms:modified xsi:type="dcterms:W3CDTF">2017-08-31T13:01:28Z</dcterms:modified>
</cp:coreProperties>
</file>