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74" r:id="rId4"/>
    <p:sldId id="258" r:id="rId5"/>
    <p:sldId id="259" r:id="rId6"/>
    <p:sldId id="275" r:id="rId7"/>
    <p:sldId id="260" r:id="rId8"/>
    <p:sldId id="261" r:id="rId9"/>
    <p:sldId id="276" r:id="rId10"/>
    <p:sldId id="262" r:id="rId11"/>
    <p:sldId id="277" r:id="rId12"/>
    <p:sldId id="278" r:id="rId13"/>
    <p:sldId id="263" r:id="rId14"/>
    <p:sldId id="265" r:id="rId15"/>
    <p:sldId id="279" r:id="rId16"/>
    <p:sldId id="280" r:id="rId17"/>
    <p:sldId id="272" r:id="rId18"/>
    <p:sldId id="281" r:id="rId19"/>
    <p:sldId id="267" r:id="rId20"/>
    <p:sldId id="268" r:id="rId21"/>
    <p:sldId id="270" r:id="rId22"/>
    <p:sldId id="282" r:id="rId23"/>
    <p:sldId id="283" r:id="rId24"/>
    <p:sldId id="284" r:id="rId25"/>
    <p:sldId id="286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CCA60-C994-4313-9F26-743969EE3A1C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9FE53-9EE4-404A-8101-A088AD27D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42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E8360-7C82-43A9-AA76-E0F031324FB3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0FB04-F6F7-4F6D-AF0D-EECE0B24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4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0FB04-F6F7-4F6D-AF0D-EECE0B248B3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23345-191C-4E7C-B9C2-5A7080F3E1E8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3E13-98A6-4ECD-8ECC-A96951EE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Analysis%20Guidelines%20for%20Doodles.doc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jung%20indicators.doc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BEIslG2Mcp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sz="9600" dirty="0" smtClean="0">
                <a:solidFill>
                  <a:srgbClr val="7030A0"/>
                </a:solidFill>
              </a:rPr>
              <a:t>Personality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 action="ppaction://hlinkfile"/>
              </a:rPr>
              <a:t>Doodle Exercise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SUPEREGO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*Police Force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*Place for values and moral (learned from parents)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*Common notion of conscience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SUPEREGO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dirty="0" smtClean="0"/>
              <a:t> *Based on set of rules learned from parents/authority figures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Should not’s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*Conflicts with ID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 v. SUPEREGO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3581400"/>
            <a:ext cx="358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feels good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52600" y="1295400"/>
            <a:ext cx="11430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1295400"/>
            <a:ext cx="6858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105400" y="3962400"/>
            <a:ext cx="358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right/moral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EGO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Conscious, rational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*Resolves conflicts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Give me an example of when your ID, EGO AND SUPEREGO were all at work.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(feel free to draw this)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PERSONALITY DEVELOPMENT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Predictable patterns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Forgotten experiences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Psychosexual stages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ffsnotes.com/sciences/psychology/psychology/developmental-psychology-age-13-to-65/~/media/3C3ACB64909F429A969CA9E9488A553D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051374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</a:t>
            </a:r>
            <a:r>
              <a:rPr lang="en-US" b="1" dirty="0" smtClean="0"/>
              <a:t>phallic</a:t>
            </a:r>
            <a:r>
              <a:rPr lang="en-US" dirty="0" smtClean="0"/>
              <a:t> stage (3-6 yrs) </a:t>
            </a:r>
            <a:br>
              <a:rPr lang="en-US" dirty="0" smtClean="0"/>
            </a:br>
            <a:r>
              <a:rPr lang="en-US" dirty="0" smtClean="0"/>
              <a:t> boys </a:t>
            </a:r>
            <a:br>
              <a:rPr lang="en-US" dirty="0" smtClean="0"/>
            </a:br>
            <a:r>
              <a:rPr lang="en-US" dirty="0" smtClean="0"/>
              <a:t> develop unconscious desires for their mothers and</a:t>
            </a:r>
            <a:br>
              <a:rPr lang="en-US" dirty="0" smtClean="0"/>
            </a:br>
            <a:r>
              <a:rPr lang="en-US" dirty="0" smtClean="0"/>
              <a:t> jealousy/hatred of their fathers.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Freud called this the </a:t>
            </a:r>
            <a:r>
              <a:rPr lang="en-US" b="1" dirty="0" smtClean="0"/>
              <a:t>“Oedipus complex”.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dirty="0" smtClean="0"/>
              <a:t>Resolution of Oedipus Complex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Shift attraction to females in age group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Identify with fathers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Ego Defenses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how the ego deals with the conflict between the ID and SUPEREGO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What is personality?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2971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The psychological qualities that bring continuity to an individual in different situations and at different times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Repression</a:t>
            </a:r>
            <a:r>
              <a:rPr lang="en-US" dirty="0" smtClean="0"/>
              <a:t>-- </a:t>
            </a:r>
            <a:r>
              <a:rPr lang="en-US" sz="3600" dirty="0" smtClean="0"/>
              <a:t>Excludes unacceptable thoughts/feelings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98120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Identification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Just as if it were you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810000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Denial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Deny situation exists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29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Rationalization</a:t>
            </a:r>
            <a:r>
              <a:rPr lang="en-US" sz="4000" dirty="0" smtClean="0"/>
              <a:t> – </a:t>
            </a:r>
            <a:r>
              <a:rPr lang="en-US" sz="3200" dirty="0" smtClean="0"/>
              <a:t>Give socially acceptable reasons for actions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Reaction Formation </a:t>
            </a:r>
            <a:r>
              <a:rPr lang="en-US" sz="4000" dirty="0" smtClean="0"/>
              <a:t>– </a:t>
            </a:r>
            <a:r>
              <a:rPr lang="en-US" sz="3200" dirty="0" smtClean="0"/>
              <a:t>Opposite action of feelings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62451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Displacement</a:t>
            </a:r>
            <a:r>
              <a:rPr lang="en-US" sz="4000" dirty="0" smtClean="0"/>
              <a:t> – </a:t>
            </a:r>
            <a:r>
              <a:rPr lang="en-US" sz="3200" dirty="0" smtClean="0"/>
              <a:t>Shifting reaction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04800" y="2590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Regression</a:t>
            </a:r>
            <a:r>
              <a:rPr lang="en-US" sz="4000" dirty="0" smtClean="0"/>
              <a:t> – </a:t>
            </a:r>
            <a:r>
              <a:rPr lang="en-US" sz="3200" dirty="0" smtClean="0"/>
              <a:t>Immature behaviors to deal with stress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38862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Sublimation</a:t>
            </a:r>
            <a:r>
              <a:rPr lang="en-US" sz="4000" dirty="0" smtClean="0"/>
              <a:t> – </a:t>
            </a:r>
            <a:r>
              <a:rPr lang="en-US" sz="3200" dirty="0" smtClean="0"/>
              <a:t>Gratifying desires in acceptable ways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0" y="5410200"/>
            <a:ext cx="83494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Projection</a:t>
            </a:r>
            <a:r>
              <a:rPr lang="en-US" sz="4000" dirty="0" smtClean="0"/>
              <a:t> --  </a:t>
            </a:r>
            <a:r>
              <a:rPr lang="en-US" sz="3200" dirty="0" smtClean="0"/>
              <a:t>Give our desires to other people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Carl Jung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disciple of Freud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18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The Collective Unconscious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(2 parts)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Personal unconscious</a:t>
            </a:r>
            <a:br>
              <a:rPr lang="en-US" dirty="0" smtClean="0"/>
            </a:br>
            <a:r>
              <a:rPr lang="en-US" dirty="0" smtClean="0"/>
              <a:t>* Collective unconscious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28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B050"/>
                </a:solidFill>
              </a:rPr>
              <a:t/>
            </a:r>
            <a:br>
              <a:rPr lang="en-US" sz="4900" dirty="0" smtClean="0">
                <a:solidFill>
                  <a:srgbClr val="00B050"/>
                </a:solidFill>
              </a:rPr>
            </a:br>
            <a:r>
              <a:rPr lang="en-US" sz="4900" dirty="0">
                <a:solidFill>
                  <a:srgbClr val="00B050"/>
                </a:solidFill>
              </a:rPr>
              <a:t/>
            </a:r>
            <a:br>
              <a:rPr lang="en-US" sz="4900" dirty="0">
                <a:solidFill>
                  <a:srgbClr val="00B050"/>
                </a:solidFill>
              </a:rPr>
            </a:br>
            <a:r>
              <a:rPr lang="en-US" sz="4900" dirty="0" smtClean="0">
                <a:solidFill>
                  <a:srgbClr val="00B050"/>
                </a:solidFill>
              </a:rPr>
              <a:t>Personal Unconscious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Same as ID </a:t>
            </a:r>
            <a:br>
              <a:rPr lang="en-US" dirty="0" smtClean="0"/>
            </a:br>
            <a:r>
              <a:rPr lang="en-US" dirty="0" smtClean="0"/>
              <a:t>* Contain Complexes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 smtClean="0">
                <a:solidFill>
                  <a:srgbClr val="00B050"/>
                </a:solidFill>
              </a:rPr>
              <a:t>Collective Unconscious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Place for instinctive “memories” that all people have</a:t>
            </a:r>
            <a:br>
              <a:rPr lang="en-US" dirty="0" smtClean="0"/>
            </a:br>
            <a:r>
              <a:rPr lang="en-US" dirty="0" smtClean="0"/>
              <a:t>* Create archetypes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8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b="1" dirty="0" smtClean="0"/>
              <a:t>Complexes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Seen in the personal unconscious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Clusters of emotionally important thoughts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Power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83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COMPLEX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404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Alfred Adler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Individual psychology</a:t>
            </a:r>
            <a:br>
              <a:rPr lang="en-US" dirty="0" smtClean="0"/>
            </a:br>
            <a:r>
              <a:rPr lang="en-US" dirty="0" smtClean="0"/>
              <a:t>* Sub-set of psychoanalytical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9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* Believed the person to be an indivisible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00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Inferiority Complex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Deals with self-esteem and negative effects on health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4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Theories of personality are explanations that attempt to tie together the important influences on individuals.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Erik Erikson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* Conflicts everyone must face in development</a:t>
            </a:r>
            <a:br>
              <a:rPr lang="en-US" dirty="0" smtClean="0"/>
            </a:br>
            <a:r>
              <a:rPr lang="en-US" dirty="0" smtClean="0"/>
              <a:t>* Development in stages</a:t>
            </a:r>
            <a:br>
              <a:rPr lang="en-US" dirty="0" smtClean="0"/>
            </a:br>
            <a:r>
              <a:rPr lang="en-US" dirty="0" smtClean="0"/>
              <a:t>*Problems in each stage</a:t>
            </a:r>
            <a:br>
              <a:rPr lang="en-US" dirty="0" smtClean="0"/>
            </a:br>
            <a:r>
              <a:rPr lang="en-US" dirty="0" smtClean="0"/>
              <a:t>*As people face challenges, personalities grow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15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Trust v. Mistrust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First stage requires a basic sense of trust</a:t>
            </a:r>
            <a:br>
              <a:rPr lang="en-US" dirty="0" smtClean="0"/>
            </a:br>
            <a:r>
              <a:rPr lang="en-US" dirty="0" smtClean="0"/>
              <a:t>* Inconsistent parenting, lack of physical closeness/warmth develops mistrust, insecurity, anxiety</a:t>
            </a:r>
            <a:br>
              <a:rPr lang="en-US" dirty="0" smtClean="0"/>
            </a:br>
            <a:r>
              <a:rPr lang="en-US" dirty="0" smtClean="0"/>
              <a:t>*Children unprepared for next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10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dirty="0" smtClean="0"/>
              <a:t>Autonomy v. Self-Doubt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Stage 2</a:t>
            </a:r>
            <a:br>
              <a:rPr lang="en-US" dirty="0" smtClean="0"/>
            </a:br>
            <a:r>
              <a:rPr lang="en-US" dirty="0" smtClean="0"/>
              <a:t>* Comfortable sense of autonomy and worthiness</a:t>
            </a:r>
            <a:br>
              <a:rPr lang="en-US" dirty="0" smtClean="0"/>
            </a:br>
            <a:r>
              <a:rPr lang="en-US" dirty="0" smtClean="0"/>
              <a:t>* Harsh demands = self-doubt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65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Initiative v. Guilt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Children want to do things for themselves</a:t>
            </a:r>
            <a:br>
              <a:rPr lang="en-US" dirty="0" smtClean="0"/>
            </a:br>
            <a:r>
              <a:rPr lang="en-US" dirty="0" smtClean="0"/>
              <a:t>* Impossible degrees of self-control = guilt and </a:t>
            </a:r>
            <a:r>
              <a:rPr lang="en-US" dirty="0" err="1" smtClean="0"/>
              <a:t>inadaquacy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82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Competence v. Inferiority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Success in undertakings</a:t>
            </a:r>
            <a:br>
              <a:rPr lang="en-US" dirty="0" smtClean="0"/>
            </a:br>
            <a:r>
              <a:rPr lang="en-US" dirty="0" smtClean="0"/>
              <a:t>* Discouragement = inferiority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882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Freud just for </a:t>
            </a:r>
            <a:r>
              <a:rPr lang="en-US" dirty="0" smtClean="0">
                <a:hlinkClick r:id="rId2"/>
              </a:rPr>
              <a:t>4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Perspectives on personality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Psychodynamic</a:t>
            </a:r>
            <a:br>
              <a:rPr lang="en-US" dirty="0" smtClean="0"/>
            </a:br>
            <a:r>
              <a:rPr lang="en-US" dirty="0" smtClean="0"/>
              <a:t>2. Humanist</a:t>
            </a:r>
            <a:br>
              <a:rPr lang="en-US" dirty="0" smtClean="0"/>
            </a:br>
            <a:r>
              <a:rPr lang="en-US" dirty="0" smtClean="0"/>
              <a:t>3. Social-Cognitive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51054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Personality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in a constant state of change.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+mj-lt"/>
                <a:ea typeface="+mj-ea"/>
                <a:cs typeface="+mj-cs"/>
              </a:rPr>
              <a:t>This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change is shaped by internal needs/thoughts and external pressures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Psychodynamic Theory</a:t>
            </a:r>
            <a:endParaRPr lang="en-US" dirty="0"/>
          </a:p>
        </p:txBody>
      </p:sp>
      <p:pic>
        <p:nvPicPr>
          <p:cNvPr id="1026" name="Picture 2" descr="http://www.holocaustresearchproject.org/ghettos/images/Freud%201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05000"/>
            <a:ext cx="3333750" cy="460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* The Unconscious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Motives, desires, drives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How the mind’s energy is exchanged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Personality Structure (Freud)</a:t>
            </a:r>
            <a:br>
              <a:rPr lang="en-US" sz="5400" dirty="0" smtClean="0">
                <a:solidFill>
                  <a:srgbClr val="7030A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Battle between two aggressive parts of personality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1506" name="Picture 2" descr="http://www.gerardkeegan.co.uk/sandt/id_ego_supere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267200"/>
            <a:ext cx="65151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Primitive, </a:t>
            </a:r>
            <a:r>
              <a:rPr lang="en-US" b="1" dirty="0" smtClean="0"/>
              <a:t>unconscious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Place for basic motives, drives and desires (determine our personality)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Childlike: always acts on impulses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dirty="0" smtClean="0"/>
              <a:t>ID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Immediate gratification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*No concern for consequences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Only part present at birth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237</Words>
  <Application>Microsoft Macintosh PowerPoint</Application>
  <PresentationFormat>On-screen Show (4:3)</PresentationFormat>
  <Paragraphs>47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Personality  Doodle Exercise </vt:lpstr>
      <vt:lpstr>What is personality?</vt:lpstr>
      <vt:lpstr>Theories of personality are explanations that attempt to tie together the important influences on individuals. </vt:lpstr>
      <vt:lpstr>Perspectives on personality  1. Psychodynamic 2. Humanist 3. Social-Cognitive</vt:lpstr>
      <vt:lpstr>Psychodynamic Theory</vt:lpstr>
      <vt:lpstr>* The Unconscious  * Motives, desires, drives  * How the mind’s energy is exchanged</vt:lpstr>
      <vt:lpstr>Personality Structure (Freud)  * Battle between two aggressive parts of personality </vt:lpstr>
      <vt:lpstr>ID  * Primitive, unconscious   * Place for basic motives, drives and desires (determine our personality)  * Childlike: always acts on impulses </vt:lpstr>
      <vt:lpstr>ID  * Immediate gratification  *No concern for consequences  * Only part present at birth</vt:lpstr>
      <vt:lpstr>SUPEREGO  *Police Force   *Place for values and moral (learned from parents)  *Common notion of conscience  </vt:lpstr>
      <vt:lpstr>SUPEREGO   *Based on set of rules learned from parents/authority figures  * Should not’s   *Conflicts with ID</vt:lpstr>
      <vt:lpstr>ID v. SUPEREGO</vt:lpstr>
      <vt:lpstr>EGO  * Conscious, rational   *Resolves conflicts </vt:lpstr>
      <vt:lpstr>Give me an example of when your ID, EGO AND SUPEREGO were all at work.  (feel free to draw this)</vt:lpstr>
      <vt:lpstr>PERSONALITY DEVELOPMENT  * Predictable patterns   * Forgotten experiences  * Psychosexual stages</vt:lpstr>
      <vt:lpstr>PowerPoint Presentation</vt:lpstr>
      <vt:lpstr>During the phallic stage (3-6 yrs)   boys   develop unconscious desires for their mothers and  jealousy/hatred of their fathers.     Freud called this the “Oedipus complex”.  </vt:lpstr>
      <vt:lpstr>Resolution of Oedipus Complex  * Shift attraction to females in age group  * Identify with fathers </vt:lpstr>
      <vt:lpstr>Ego Defenses  This is how the ego deals with the conflict between the ID and SUPEREGO</vt:lpstr>
      <vt:lpstr>Repression-- Excludes unacceptable thoughts/feelings </vt:lpstr>
      <vt:lpstr>PowerPoint Presentation</vt:lpstr>
      <vt:lpstr>Carl Jung  A disciple of Freud  </vt:lpstr>
      <vt:lpstr>The Collective Unconscious  (2 parts)  * Personal unconscious * Collective unconscious</vt:lpstr>
      <vt:lpstr>  Personal Unconscious  * Same as ID  * Contain Complexes   Collective Unconscious  * Place for instinctive “memories” that all people have * Create archetypes   </vt:lpstr>
      <vt:lpstr>Complexes  * Seen in the personal unconscious  * Clusters of emotionally important thoughts  * Power Complex</vt:lpstr>
      <vt:lpstr>COMPLEX ACTIVITY</vt:lpstr>
      <vt:lpstr> Alfred Adler  * Individual psychology * Sub-set of psychoanalytical  </vt:lpstr>
      <vt:lpstr>* Believed the person to be an indivisible whole</vt:lpstr>
      <vt:lpstr>Inferiority Complex  * Deals with self-esteem and negative effects on health </vt:lpstr>
      <vt:lpstr>Erik Erikson  * Conflicts everyone must face in development * Development in stages *Problems in each stage *As people face challenges, personalities grow</vt:lpstr>
      <vt:lpstr>Trust v. Mistrust  * First stage requires a basic sense of trust * Inconsistent parenting, lack of physical closeness/warmth develops mistrust, insecurity, anxiety *Children unprepared for next stage</vt:lpstr>
      <vt:lpstr>Autonomy v. Self-Doubt  * Stage 2 * Comfortable sense of autonomy and worthiness * Harsh demands = self-doubt</vt:lpstr>
      <vt:lpstr>Initiative v. Guilt  * Children want to do things for themselves * Impossible degrees of self-control = guilt and inadaquacy</vt:lpstr>
      <vt:lpstr>Competence v. Inferiority  * Success in undertakings * Discouragement = inferiority </vt:lpstr>
      <vt:lpstr>Back to Freud just for 4 minutes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</dc:creator>
  <cp:lastModifiedBy>Ashley Keegan</cp:lastModifiedBy>
  <cp:revision>25</cp:revision>
  <dcterms:created xsi:type="dcterms:W3CDTF">2012-01-16T22:09:58Z</dcterms:created>
  <dcterms:modified xsi:type="dcterms:W3CDTF">2017-12-28T13:13:32Z</dcterms:modified>
</cp:coreProperties>
</file>