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56" r:id="rId3"/>
    <p:sldId id="267" r:id="rId4"/>
    <p:sldId id="257" r:id="rId5"/>
    <p:sldId id="258" r:id="rId6"/>
    <p:sldId id="259" r:id="rId7"/>
    <p:sldId id="260" r:id="rId8"/>
    <p:sldId id="261" r:id="rId9"/>
    <p:sldId id="269" r:id="rId10"/>
    <p:sldId id="262" r:id="rId11"/>
    <p:sldId id="263" r:id="rId12"/>
    <p:sldId id="264" r:id="rId13"/>
    <p:sldId id="26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varScale="1">
        <p:scale>
          <a:sx n="79" d="100"/>
          <a:sy n="79" d="100"/>
        </p:scale>
        <p:origin x="-1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BAE3D-263B-43F2-A8A4-6E2812BABB0A}" type="datetimeFigureOut">
              <a:rPr lang="en-US" smtClean="0"/>
              <a:pPr/>
              <a:t>3/19/16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E7A15-6A13-406B-853A-F71153232526}" type="slidenum">
              <a:rPr lang="en-US" smtClean="0"/>
              <a:pPr/>
              <a:t>‹#›</a:t>
            </a:fld>
            <a:endParaRPr lang="en-US"/>
          </a:p>
        </p:txBody>
      </p:sp>
    </p:spTree>
    <p:extLst>
      <p:ext uri="{BB962C8B-B14F-4D97-AF65-F5344CB8AC3E}">
        <p14:creationId xmlns:p14="http://schemas.microsoft.com/office/powerpoint/2010/main" val="13701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Biology has a real, but modest effect on crime.</a:t>
            </a:r>
            <a:endParaRPr lang="en-US" dirty="0"/>
          </a:p>
        </p:txBody>
      </p:sp>
      <p:sp>
        <p:nvSpPr>
          <p:cNvPr id="4" name="Slide Number Placeholder 3"/>
          <p:cNvSpPr>
            <a:spLocks noGrp="1"/>
          </p:cNvSpPr>
          <p:nvPr>
            <p:ph type="sldNum" sz="quarter" idx="10"/>
          </p:nvPr>
        </p:nvSpPr>
        <p:spPr/>
        <p:txBody>
          <a:bodyPr/>
          <a:lstStyle/>
          <a:p>
            <a:fld id="{234E7A15-6A13-406B-853A-F7115323252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A6AD9-EA81-467A-AA37-C3A37A1B62CB}"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A6AD9-EA81-467A-AA37-C3A37A1B62CB}"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A6AD9-EA81-467A-AA37-C3A37A1B62CB}"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A6AD9-EA81-467A-AA37-C3A37A1B62CB}"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A6AD9-EA81-467A-AA37-C3A37A1B62CB}"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A6AD9-EA81-467A-AA37-C3A37A1B62CB}"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A6AD9-EA81-467A-AA37-C3A37A1B62CB}" type="datetimeFigureOut">
              <a:rPr lang="en-US" smtClean="0"/>
              <a:pPr/>
              <a:t>3/19/16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A6AD9-EA81-467A-AA37-C3A37A1B62CB}" type="datetimeFigureOut">
              <a:rPr lang="en-US" smtClean="0"/>
              <a:pPr/>
              <a:t>3/19/16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A6AD9-EA81-467A-AA37-C3A37A1B62CB}" type="datetimeFigureOut">
              <a:rPr lang="en-US" smtClean="0"/>
              <a:pPr/>
              <a:t>3/19/16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A6AD9-EA81-467A-AA37-C3A37A1B62CB}"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A6AD9-EA81-467A-AA37-C3A37A1B62CB}"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28469-D54B-49D3-A12D-0D0EC9FBA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A6AD9-EA81-467A-AA37-C3A37A1B62CB}" type="datetimeFigureOut">
              <a:rPr lang="en-US" smtClean="0"/>
              <a:pPr/>
              <a:t>3/19/16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28469-D54B-49D3-A12D-0D0EC9FBA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40362"/>
          </a:xfrm>
        </p:spPr>
        <p:txBody>
          <a:bodyPr>
            <a:normAutofit fontScale="90000"/>
          </a:bodyPr>
          <a:lstStyle/>
          <a:p>
            <a:r>
              <a:rPr lang="en-US" dirty="0" smtClean="0"/>
              <a:t/>
            </a:r>
            <a:br>
              <a:rPr lang="en-US" dirty="0" smtClean="0"/>
            </a:br>
            <a:r>
              <a:rPr lang="en-US" dirty="0" smtClean="0"/>
              <a:t>Get into groups of 2-3</a:t>
            </a:r>
            <a:br>
              <a:rPr lang="en-US" dirty="0" smtClean="0"/>
            </a:br>
            <a:r>
              <a:rPr lang="en-US" dirty="0" smtClean="0"/>
              <a:t/>
            </a:r>
            <a:br>
              <a:rPr lang="en-US" dirty="0" smtClean="0"/>
            </a:br>
            <a:r>
              <a:rPr lang="en-US" dirty="0" smtClean="0"/>
              <a:t>List 10 acts of deviance</a:t>
            </a:r>
            <a:br>
              <a:rPr lang="en-US" dirty="0" smtClean="0"/>
            </a:br>
            <a:r>
              <a:rPr lang="en-US" dirty="0" smtClean="0"/>
              <a:t/>
            </a:r>
            <a:br>
              <a:rPr lang="en-US" dirty="0" smtClean="0"/>
            </a:br>
            <a:r>
              <a:rPr lang="en-US" dirty="0" smtClean="0"/>
              <a:t>Rate those acts on a 1-10 </a:t>
            </a:r>
            <a:r>
              <a:rPr lang="en-US" smtClean="0"/>
              <a:t>scale </a:t>
            </a:r>
            <a:br>
              <a:rPr lang="en-US" smtClean="0"/>
            </a:br>
            <a:r>
              <a:rPr lang="en-US" smtClean="0"/>
              <a:t>(</a:t>
            </a:r>
            <a:r>
              <a:rPr lang="en-US" dirty="0" smtClean="0"/>
              <a:t>1 being the least deviant, 10 being the most deviant)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
            </a:r>
            <a:br>
              <a:rPr lang="en-US" dirty="0" smtClean="0"/>
            </a:br>
            <a:r>
              <a:rPr lang="en-US" dirty="0"/>
              <a:t/>
            </a:r>
            <a:br>
              <a:rPr lang="en-US" dirty="0"/>
            </a:br>
            <a:r>
              <a:rPr lang="en-US" b="1" dirty="0" smtClean="0"/>
              <a:t>Personality</a:t>
            </a:r>
            <a:r>
              <a:rPr lang="en-US" dirty="0" smtClean="0"/>
              <a:t> is shaped by social experiences.</a:t>
            </a:r>
            <a:br>
              <a:rPr lang="en-US" dirty="0" smtClean="0"/>
            </a:br>
            <a:r>
              <a:rPr lang="en-US" dirty="0" smtClean="0"/>
              <a:t/>
            </a:r>
            <a:br>
              <a:rPr lang="en-US" dirty="0" smtClean="0"/>
            </a:br>
            <a:r>
              <a:rPr lang="en-US" dirty="0"/>
              <a:t/>
            </a:r>
            <a:br>
              <a:rPr lang="en-US" dirty="0"/>
            </a:br>
            <a:r>
              <a:rPr lang="en-US" i="1" dirty="0" smtClean="0"/>
              <a:t>Deviance is the product of unsuccessful socialization.</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3600" dirty="0" smtClean="0"/>
              <a:t>Reckless and </a:t>
            </a:r>
            <a:r>
              <a:rPr lang="en-US" sz="3600" dirty="0" err="1" smtClean="0"/>
              <a:t>Dinitz</a:t>
            </a:r>
            <a:r>
              <a:rPr lang="en-US" sz="3600" dirty="0" smtClean="0"/>
              <a:t> asked teachers to categorize 12 year old male students as likely or unlikely to get in trouble with the law.</a:t>
            </a:r>
            <a:br>
              <a:rPr lang="en-US" sz="3600" dirty="0" smtClean="0"/>
            </a:br>
            <a:r>
              <a:rPr lang="en-US" sz="3600" dirty="0"/>
              <a:t/>
            </a:r>
            <a:br>
              <a:rPr lang="en-US" sz="3600" dirty="0"/>
            </a:br>
            <a:r>
              <a:rPr lang="en-US" sz="3600" dirty="0" smtClean="0"/>
              <a:t>Then, they interviewed the boys and the mothers and assessed the self-concept of the boys.</a:t>
            </a:r>
            <a:br>
              <a:rPr lang="en-US" sz="3600" dirty="0" smtClean="0"/>
            </a:b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dirty="0" smtClean="0"/>
              <a:t/>
            </a:r>
            <a:br>
              <a:rPr lang="en-US" dirty="0" smtClean="0"/>
            </a:br>
            <a:r>
              <a:rPr lang="en-US" dirty="0" smtClean="0"/>
              <a:t>“Good boys” had a strong conscience and identified with social norms and values.</a:t>
            </a:r>
            <a:br>
              <a:rPr lang="en-US" dirty="0" smtClean="0"/>
            </a:br>
            <a:r>
              <a:rPr lang="en-US" dirty="0" smtClean="0"/>
              <a:t/>
            </a:r>
            <a:br>
              <a:rPr lang="en-US" dirty="0" smtClean="0"/>
            </a:br>
            <a:r>
              <a:rPr lang="en-US" dirty="0" smtClean="0"/>
              <a:t>“Bad boys” had weaker conscience, could not handled frustration and felt out of line with conventional culture.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Similar to a biological approach, personality patterns have a small connection to deviance.</a:t>
            </a:r>
            <a:br>
              <a:rPr lang="en-US" dirty="0" smtClean="0"/>
            </a:br>
            <a:r>
              <a:rPr lang="en-US" dirty="0"/>
              <a:t/>
            </a:r>
            <a:br>
              <a:rPr lang="en-US" dirty="0"/>
            </a:br>
            <a:r>
              <a:rPr lang="en-US" dirty="0" smtClean="0"/>
              <a:t>Some serious criminals have particular personality disorders (psychopaths) but crimes are also committed by people with no serious personality disorders.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b="1" dirty="0" smtClean="0"/>
              <a:t>Sociologists </a:t>
            </a:r>
            <a:r>
              <a:rPr lang="en-US" dirty="0" smtClean="0"/>
              <a:t>look for answers </a:t>
            </a:r>
            <a:r>
              <a:rPr lang="en-US" i="1" dirty="0" smtClean="0"/>
              <a:t>outside </a:t>
            </a:r>
            <a:r>
              <a:rPr lang="en-US" dirty="0" smtClean="0"/>
              <a:t>individuals.</a:t>
            </a:r>
            <a:br>
              <a:rPr lang="en-US" dirty="0" smtClean="0"/>
            </a:br>
            <a:r>
              <a:rPr lang="en-US" dirty="0"/>
              <a:t/>
            </a:r>
            <a:br>
              <a:rPr lang="en-US" dirty="0"/>
            </a:br>
            <a:r>
              <a:rPr lang="en-US" dirty="0" smtClean="0"/>
              <a:t>What social influences recruit people to deviate?  </a:t>
            </a:r>
            <a:br>
              <a:rPr lang="en-US" dirty="0" smtClean="0"/>
            </a:br>
            <a:r>
              <a:rPr lang="en-US" dirty="0" smtClean="0"/>
              <a:t/>
            </a:r>
            <a:br>
              <a:rPr lang="en-US" dirty="0" smtClean="0"/>
            </a:br>
            <a:r>
              <a:rPr lang="en-US" dirty="0" smtClean="0"/>
              <a:t>What external influences are at work? (Socialization, subcultures, social class</a:t>
            </a:r>
            <a:r>
              <a:rPr lang="en-US" dirty="0" smtClean="0"/>
              <a:t>)</a:t>
            </a:r>
            <a:br>
              <a:rPr lang="en-US" dirty="0" smtClean="0"/>
            </a:br>
            <a:r>
              <a:rPr lang="en-US" i="1" dirty="0" smtClean="0"/>
              <a:t>The House I Live In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Using </a:t>
            </a:r>
            <a:r>
              <a:rPr lang="en-US" b="1" dirty="0" smtClean="0"/>
              <a:t>at least three examples </a:t>
            </a:r>
            <a:r>
              <a:rPr lang="en-US" dirty="0" smtClean="0"/>
              <a:t>from the movie, explain deviance using the sociological perspective.  </a:t>
            </a:r>
            <a:br>
              <a:rPr lang="en-US" dirty="0" smtClean="0"/>
            </a:br>
            <a:r>
              <a:rPr lang="en-US" dirty="0" smtClean="0"/>
              <a:t/>
            </a:r>
            <a:br>
              <a:rPr lang="en-US" dirty="0" smtClean="0"/>
            </a:br>
            <a:r>
              <a:rPr lang="en-US" dirty="0" smtClean="0"/>
              <a:t>(How do external social factors influence deviance?)</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normAutofit/>
          </a:bodyPr>
          <a:lstStyle/>
          <a:p>
            <a:r>
              <a:rPr lang="en-US" dirty="0" smtClean="0"/>
              <a:t>WHAT ARE THE SOCIOLOGICAL EXPLANATIONS FOR DEVIANCE?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en-US" dirty="0" smtClean="0"/>
              <a:t>Norms are essential for social life.  Why do people violate them?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b="1" dirty="0" smtClean="0"/>
              <a:t>Socio-biologists</a:t>
            </a:r>
            <a:r>
              <a:rPr lang="en-US" dirty="0" smtClean="0"/>
              <a:t> look for answers </a:t>
            </a:r>
            <a:r>
              <a:rPr lang="en-US" i="1" dirty="0" smtClean="0"/>
              <a:t>within</a:t>
            </a:r>
            <a:r>
              <a:rPr lang="en-US" dirty="0" smtClean="0"/>
              <a:t> individuals.</a:t>
            </a:r>
            <a:br>
              <a:rPr lang="en-US" dirty="0" smtClean="0"/>
            </a:br>
            <a:r>
              <a:rPr lang="en-US" dirty="0"/>
              <a:t/>
            </a:r>
            <a:br>
              <a:rPr lang="en-US" dirty="0"/>
            </a:br>
            <a:r>
              <a:rPr lang="en-US" dirty="0" smtClean="0"/>
              <a:t>Assumption that genetic predispositions lead people to deviance.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dirty="0" smtClean="0"/>
              <a:t>1. </a:t>
            </a:r>
            <a:r>
              <a:rPr lang="en-US" b="1" dirty="0" smtClean="0"/>
              <a:t>Intelligence: </a:t>
            </a:r>
            <a:r>
              <a:rPr lang="en-US" dirty="0" smtClean="0"/>
              <a:t>low intelligence leads to crime</a:t>
            </a:r>
            <a:br>
              <a:rPr lang="en-US" dirty="0" smtClean="0"/>
            </a:br>
            <a:r>
              <a:rPr lang="en-US" dirty="0"/>
              <a:t/>
            </a:r>
            <a:br>
              <a:rPr lang="en-US" dirty="0"/>
            </a:br>
            <a:r>
              <a:rPr lang="en-US" dirty="0" smtClean="0"/>
              <a:t>2. </a:t>
            </a:r>
            <a:r>
              <a:rPr lang="en-US" b="1" dirty="0" smtClean="0"/>
              <a:t>Gender: </a:t>
            </a:r>
            <a:r>
              <a:rPr lang="en-US" dirty="0" smtClean="0"/>
              <a:t>an extra Y chromosome in males leads to crime</a:t>
            </a:r>
            <a:br>
              <a:rPr lang="en-US" dirty="0" smtClean="0"/>
            </a:br>
            <a:r>
              <a:rPr lang="en-US" dirty="0"/>
              <a:t/>
            </a:r>
            <a:br>
              <a:rPr lang="en-US" dirty="0"/>
            </a:br>
            <a:r>
              <a:rPr lang="en-US" dirty="0" smtClean="0"/>
              <a:t>3. </a:t>
            </a:r>
            <a:r>
              <a:rPr lang="en-US" b="1" dirty="0" smtClean="0"/>
              <a:t>Body type: </a:t>
            </a:r>
            <a:r>
              <a:rPr lang="en-US" dirty="0" smtClean="0"/>
              <a:t>people with square, muscular bodies more likely to commit street crimes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dirty="0" err="1" smtClean="0"/>
              <a:t>Caesare</a:t>
            </a:r>
            <a:r>
              <a:rPr lang="en-US" dirty="0" smtClean="0"/>
              <a:t> Lombroso worked in prisons and came up with a theory about physical traits of criminals.</a:t>
            </a:r>
            <a:br>
              <a:rPr lang="en-US" dirty="0" smtClean="0"/>
            </a:br>
            <a:r>
              <a:rPr lang="en-US" dirty="0"/>
              <a:t/>
            </a:r>
            <a:br>
              <a:rPr lang="en-US" dirty="0"/>
            </a:br>
            <a:r>
              <a:rPr lang="en-US" dirty="0" smtClean="0"/>
              <a:t/>
            </a:r>
            <a:br>
              <a:rPr lang="en-US" dirty="0" smtClean="0"/>
            </a:br>
            <a:r>
              <a:rPr lang="en-US" dirty="0" smtClean="0"/>
              <a:t>- Low foreheads</a:t>
            </a:r>
            <a:br>
              <a:rPr lang="en-US" dirty="0" smtClean="0"/>
            </a:br>
            <a:r>
              <a:rPr lang="en-US" dirty="0" smtClean="0"/>
              <a:t>- Prominent jaws and cheekbones</a:t>
            </a:r>
            <a:br>
              <a:rPr lang="en-US" dirty="0" smtClean="0"/>
            </a:br>
            <a:r>
              <a:rPr lang="en-US" dirty="0" smtClean="0"/>
              <a:t>- Big ears</a:t>
            </a:r>
            <a:br>
              <a:rPr lang="en-US" dirty="0" smtClean="0"/>
            </a:br>
            <a:r>
              <a:rPr lang="en-US" dirty="0" smtClean="0"/>
              <a:t>- Lots of body hair</a:t>
            </a:r>
            <a:br>
              <a:rPr lang="en-US" dirty="0" smtClean="0"/>
            </a:br>
            <a:r>
              <a:rPr lang="en-US" dirty="0" smtClean="0"/>
              <a:t>- Long arms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dirty="0" smtClean="0"/>
              <a:t>William Sheldon suggested body structure could predict criminality.  Young men with muscular, athletic builds committed crimes.</a:t>
            </a:r>
            <a:br>
              <a:rPr lang="en-US" dirty="0" smtClean="0"/>
            </a:br>
            <a:r>
              <a:rPr lang="en-US" dirty="0"/>
              <a:t/>
            </a:r>
            <a:br>
              <a:rPr lang="en-US" dirty="0"/>
            </a:br>
            <a:r>
              <a:rPr lang="en-US" dirty="0" smtClean="0"/>
              <a:t>Parents were distant from “built” sons, resulting in less sensitivity from sons.</a:t>
            </a:r>
            <a:br>
              <a:rPr lang="en-US" dirty="0" smtClean="0"/>
            </a:br>
            <a:r>
              <a:rPr lang="en-US" dirty="0" smtClean="0"/>
              <a:t>Also, crime became a “self-fulfilling prophecy” for these boys.</a:t>
            </a:r>
            <a:br>
              <a:rPr lang="en-US" dirty="0" smtClean="0"/>
            </a:br>
            <a:r>
              <a:rPr lang="en-US" dirty="0"/>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dirty="0" smtClean="0"/>
              <a:t>A biological approach can only offer a limited explanation of crime.  </a:t>
            </a:r>
            <a:br>
              <a:rPr lang="en-US" dirty="0" smtClean="0"/>
            </a:br>
            <a:r>
              <a:rPr lang="en-US" dirty="0"/>
              <a:t/>
            </a:r>
            <a:br>
              <a:rPr lang="en-US" dirty="0"/>
            </a:br>
            <a:r>
              <a:rPr lang="en-US" dirty="0" smtClean="0"/>
              <a:t>In addition, this approach can offer no insight into how behavior becomes defined as deviant.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b="1" dirty="0" smtClean="0"/>
              <a:t>Psychologists </a:t>
            </a:r>
            <a:r>
              <a:rPr lang="en-US" dirty="0" smtClean="0"/>
              <a:t>also look for answers </a:t>
            </a:r>
            <a:r>
              <a:rPr lang="en-US" i="1" dirty="0" smtClean="0"/>
              <a:t>within</a:t>
            </a:r>
            <a:r>
              <a:rPr lang="en-US" dirty="0" smtClean="0"/>
              <a:t> individuals.</a:t>
            </a:r>
            <a:br>
              <a:rPr lang="en-US" dirty="0" smtClean="0"/>
            </a:br>
            <a:r>
              <a:rPr lang="en-US" dirty="0"/>
              <a:t/>
            </a:r>
            <a:br>
              <a:rPr lang="en-US" dirty="0"/>
            </a:br>
            <a:r>
              <a:rPr lang="en-US" dirty="0" smtClean="0"/>
              <a:t>Deviating personalities cause deviance.  Subconscious motives drive people to deviance.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169</Words>
  <Application>Microsoft Macintosh PowerPoint</Application>
  <PresentationFormat>On-screen Show (4:3)</PresentationFormat>
  <Paragraphs>17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Get into groups of 2-3  List 10 acts of deviance  Rate those acts on a 1-10 scale  (1 being the least deviant, 10 being the most deviant) </vt:lpstr>
      <vt:lpstr>WHAT ARE THE SOCIOLOGICAL EXPLANATIONS FOR DEVIANCE?</vt:lpstr>
      <vt:lpstr>Norms are essential for social life.  Why do people violate them?</vt:lpstr>
      <vt:lpstr>Socio-biologists look for answers within individuals.  Assumption that genetic predispositions lead people to deviance.</vt:lpstr>
      <vt:lpstr>1. Intelligence: low intelligence leads to crime  2. Gender: an extra Y chromosome in males leads to crime  3. Body type: people with square, muscular bodies more likely to commit street crimes</vt:lpstr>
      <vt:lpstr>Caesare Lombroso worked in prisons and came up with a theory about physical traits of criminals.   - Low foreheads - Prominent jaws and cheekbones - Big ears - Lots of body hair - Long arms</vt:lpstr>
      <vt:lpstr>William Sheldon suggested body structure could predict criminality.  Young men with muscular, athletic builds committed crimes.  Parents were distant from “built” sons, resulting in less sensitivity from sons. Also, crime became a “self-fulfilling prophecy” for these boys.  </vt:lpstr>
      <vt:lpstr>A biological approach can only offer a limited explanation of crime.    In addition, this approach can offer no insight into how behavior becomes defined as deviant.</vt:lpstr>
      <vt:lpstr>Psychologists also look for answers within individuals.  Deviating personalities cause deviance.  Subconscious motives drive people to deviance.</vt:lpstr>
      <vt:lpstr>  Personality is shaped by social experiences.   Deviance is the product of unsuccessful socialization.</vt:lpstr>
      <vt:lpstr>Reckless and Dinitz asked teachers to categorize 12 year old male students as likely or unlikely to get in trouble with the law.  Then, they interviewed the boys and the mothers and assessed the self-concept of the boys. </vt:lpstr>
      <vt:lpstr> “Good boys” had a strong conscience and identified with social norms and values.  “Bad boys” had weaker conscience, could not handled frustration and felt out of line with conventional culture.</vt:lpstr>
      <vt:lpstr>Similar to a biological approach, personality patterns have a small connection to deviance.  Some serious criminals have particular personality disorders (psychopaths) but crimes are also committed by people with no serious personality disorders.</vt:lpstr>
      <vt:lpstr>Sociologists look for answers outside individuals.  What social influences recruit people to deviate?    What external influences are at work? (Socialization, subcultures, social class) The House I Live In</vt:lpstr>
      <vt:lpstr>Using at least three examples from the movie, explain deviance using the sociological perspective.    (How do external social factors influence deviance?)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sociological explanations for deviance?</dc:title>
  <dc:creator>Ashley</dc:creator>
  <cp:lastModifiedBy>Ashley Keegan</cp:lastModifiedBy>
  <cp:revision>14</cp:revision>
  <dcterms:created xsi:type="dcterms:W3CDTF">2012-04-14T14:34:33Z</dcterms:created>
  <dcterms:modified xsi:type="dcterms:W3CDTF">2016-03-19T19:24:26Z</dcterms:modified>
</cp:coreProperties>
</file>