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8"/>
  </p:handoutMasterIdLst>
  <p:sldIdLst>
    <p:sldId id="257" r:id="rId2"/>
    <p:sldId id="258" r:id="rId3"/>
    <p:sldId id="283" r:id="rId4"/>
    <p:sldId id="274" r:id="rId5"/>
    <p:sldId id="275" r:id="rId6"/>
    <p:sldId id="278" r:id="rId7"/>
    <p:sldId id="256" r:id="rId8"/>
    <p:sldId id="259" r:id="rId9"/>
    <p:sldId id="264" r:id="rId10"/>
    <p:sldId id="260" r:id="rId11"/>
    <p:sldId id="261" r:id="rId12"/>
    <p:sldId id="279" r:id="rId13"/>
    <p:sldId id="262" r:id="rId14"/>
    <p:sldId id="263" r:id="rId15"/>
    <p:sldId id="265" r:id="rId16"/>
    <p:sldId id="266" r:id="rId17"/>
    <p:sldId id="267" r:id="rId18"/>
    <p:sldId id="268" r:id="rId19"/>
    <p:sldId id="269" r:id="rId20"/>
    <p:sldId id="280" r:id="rId21"/>
    <p:sldId id="276" r:id="rId22"/>
    <p:sldId id="281" r:id="rId23"/>
    <p:sldId id="277" r:id="rId24"/>
    <p:sldId id="273" r:id="rId25"/>
    <p:sldId id="270" r:id="rId26"/>
    <p:sldId id="282" r:id="rId27"/>
  </p:sldIdLst>
  <p:sldSz cx="9144000" cy="6858000" type="screen4x3"/>
  <p:notesSz cx="7077075" cy="9383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21D47E-92E1-4E74-887A-2EEA9701C5C3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222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91222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33E359-9322-48D1-B794-25E74965A1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33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7673-2565-4CFB-9C98-DACE10826206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773C8-01A0-4411-9190-ED68423863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7673-2565-4CFB-9C98-DACE10826206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773C8-01A0-4411-9190-ED68423863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7673-2565-4CFB-9C98-DACE10826206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773C8-01A0-4411-9190-ED68423863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7673-2565-4CFB-9C98-DACE10826206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773C8-01A0-4411-9190-ED68423863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7673-2565-4CFB-9C98-DACE10826206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773C8-01A0-4411-9190-ED68423863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7673-2565-4CFB-9C98-DACE10826206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773C8-01A0-4411-9190-ED68423863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7673-2565-4CFB-9C98-DACE10826206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773C8-01A0-4411-9190-ED68423863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7673-2565-4CFB-9C98-DACE10826206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773C8-01A0-4411-9190-ED68423863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7673-2565-4CFB-9C98-DACE10826206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773C8-01A0-4411-9190-ED68423863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7673-2565-4CFB-9C98-DACE10826206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773C8-01A0-4411-9190-ED68423863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7673-2565-4CFB-9C98-DACE10826206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773C8-01A0-4411-9190-ED68423863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D7673-2565-4CFB-9C98-DACE10826206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773C8-01A0-4411-9190-ED68423863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youtube.com/watch?v=80dZ71Km6_g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ZMLzP1VCANo" TargetMode="Externa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yDyCRTlKllk" TargetMode="Externa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youtube.com/watch?v=zYZ1INWueKM&amp;feature=related" TargetMode="Externa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XxSmOOaXrHk&amp;feature=related" TargetMode="Externa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d.com/talks/iain_mcgilchrist_the_divided_brain.html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//upload.wikimedia.org/wikipedia/commons/8/8c/Phineas_Gage_GageMillerPhoto2010-02-17_Unretouched_Color_Cropped.jpg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</a:t>
            </a:r>
            <a:r>
              <a:rPr lang="en-US" dirty="0" smtClean="0">
                <a:hlinkClick r:id="rId2"/>
              </a:rPr>
              <a:t>phrenology </a:t>
            </a:r>
            <a:r>
              <a:rPr lang="en-US" dirty="0" smtClean="0"/>
              <a:t>have to do with our current study of the brain?</a:t>
            </a:r>
            <a:endParaRPr lang="en-US" dirty="0"/>
          </a:p>
        </p:txBody>
      </p:sp>
      <p:pic>
        <p:nvPicPr>
          <p:cNvPr id="1026" name="Picture 2" descr="http://1.bp.blogspot.com/_mgyYTW2w19c/RpGWRNwhnfI/AAAAAAAAAUM/3FcbtBvgC7I/s400/phrenology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981200"/>
            <a:ext cx="4724400" cy="46062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Frontal Lobes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Higher mental functions (planning, deciding, perceiving)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Personality and temperament (</a:t>
            </a:r>
            <a:r>
              <a:rPr lang="en-US" dirty="0" err="1" smtClean="0"/>
              <a:t>Phineas</a:t>
            </a:r>
            <a:r>
              <a:rPr lang="en-US" dirty="0" smtClean="0"/>
              <a:t> Gage)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Motor Cortex </a:t>
            </a:r>
            <a:br>
              <a:rPr lang="en-US" b="1" u="sng" dirty="0" smtClean="0"/>
            </a:b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dirty="0" smtClean="0"/>
              <a:t> * In Frontal lobes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 Controls body’s motor movement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*Sending messages via </a:t>
            </a:r>
            <a:r>
              <a:rPr lang="en-US" b="1" dirty="0" smtClean="0"/>
              <a:t>motor nerves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Controls opposite side of the body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Cortical homunculus</a:t>
            </a:r>
            <a:endParaRPr lang="en-US" dirty="0"/>
          </a:p>
        </p:txBody>
      </p:sp>
      <p:pic>
        <p:nvPicPr>
          <p:cNvPr id="1026" name="Picture 2" descr="http://upload.wikimedia.org/wikipedia/commons/thumb/1/13/Sensory_Homunculus.png/220px-Sensory_Homunculu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295400"/>
            <a:ext cx="4191000" cy="4876800"/>
          </a:xfrm>
          <a:prstGeom prst="rect">
            <a:avLst/>
          </a:prstGeom>
          <a:noFill/>
        </p:spPr>
      </p:pic>
      <p:pic>
        <p:nvPicPr>
          <p:cNvPr id="4" name="Picture 2" descr="http://thebrain.mcgill.ca/flash/d/d_06/d_06_cr/d_06_cr_mou/d_06_cr_mou_1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828800"/>
            <a:ext cx="3916973" cy="3857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274638"/>
            <a:ext cx="2971800" cy="5668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Contains upside down map of the body.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2" descr="http://harmonicresolution.com/homunculus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447800"/>
            <a:ext cx="5283200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>
            <a:normAutofit/>
          </a:bodyPr>
          <a:lstStyle/>
          <a:p>
            <a:r>
              <a:rPr lang="en-US" dirty="0" smtClean="0"/>
              <a:t>The motor cortex on the LEFT side of our brain controls which side of our body?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4800" y="274638"/>
            <a:ext cx="9448800" cy="60499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/>
              <a:t/>
            </a:r>
            <a:br>
              <a:rPr lang="en-US" b="1" u="sng" dirty="0"/>
            </a:b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>Parietal Lobes</a:t>
            </a:r>
            <a:br>
              <a:rPr lang="en-US" b="1" u="sng" dirty="0" smtClean="0"/>
            </a:br>
            <a:r>
              <a:rPr lang="en-US" b="1" u="sng" dirty="0"/>
              <a:t/>
            </a:r>
            <a:br>
              <a:rPr lang="en-US" b="1" u="sng" dirty="0"/>
            </a:br>
            <a:r>
              <a:rPr lang="en-US" dirty="0" smtClean="0"/>
              <a:t>* Involved in touch sensation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 Perceiving relationships of objects in space. </a:t>
            </a:r>
            <a:br>
              <a:rPr lang="en-US" dirty="0" smtClean="0"/>
            </a:br>
            <a:r>
              <a:rPr lang="en-US" sz="3600" dirty="0" smtClean="0"/>
              <a:t>(Right Brain)</a:t>
            </a:r>
            <a:br>
              <a:rPr lang="en-US" sz="3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Locating source of speech sounds.</a:t>
            </a:r>
            <a:br>
              <a:rPr lang="en-US" dirty="0" smtClean="0"/>
            </a:br>
            <a:r>
              <a:rPr lang="en-US" sz="3600" dirty="0" smtClean="0"/>
              <a:t> (</a:t>
            </a:r>
            <a:r>
              <a:rPr lang="en-US" sz="3600" dirty="0" err="1" smtClean="0"/>
              <a:t>LeftBrain</a:t>
            </a:r>
            <a:r>
              <a:rPr lang="en-US" sz="3600" dirty="0" smtClean="0"/>
              <a:t>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u="sng" dirty="0" smtClean="0"/>
              <a:t/>
            </a:r>
            <a:br>
              <a:rPr lang="en-US" b="1" u="sng" dirty="0" smtClean="0"/>
            </a:br>
            <a:endParaRPr lang="en-US" b="1" u="sng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 fontScale="90000"/>
          </a:bodyPr>
          <a:lstStyle/>
          <a:p>
            <a:r>
              <a:rPr lang="en-US" b="1" u="sng" dirty="0" err="1" smtClean="0"/>
              <a:t>Somatosensory</a:t>
            </a:r>
            <a:r>
              <a:rPr lang="en-US" b="1" u="sng" dirty="0" smtClean="0"/>
              <a:t> cortex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*In parietal lobes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 Processing area for sensations of touch, temp., pain and pressure.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Relates information to a mental map of your body to help locate sources of sensations.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Occipital Lobes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 Receive stimulation from the eyes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Visual Cortex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Construct our moving picture of the world. (Color, movement, shape)</a:t>
            </a:r>
            <a:endParaRPr lang="en-US" b="1" u="sng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Temporal Lobes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*Process sounds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Auditory cortex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* Make sense of the sounds </a:t>
            </a:r>
            <a:br>
              <a:rPr lang="en-US" dirty="0" smtClean="0"/>
            </a:br>
            <a:r>
              <a:rPr lang="en-US" sz="3600" dirty="0" smtClean="0"/>
              <a:t>(Left Brain)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Stores long-term memories.</a:t>
            </a:r>
            <a:endParaRPr lang="en-US" b="1" u="sng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/>
          </a:bodyPr>
          <a:lstStyle/>
          <a:p>
            <a:r>
              <a:rPr lang="en-US" dirty="0" smtClean="0"/>
              <a:t>What part of the brain is directly beneath the temporal lobe?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HINT: it is involved in forming memories.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Different regions of the brain perform different tasks. </a:t>
            </a:r>
            <a:br>
              <a:rPr lang="en-US" dirty="0" smtClean="0"/>
            </a:br>
            <a:r>
              <a:rPr lang="en-US" dirty="0" smtClean="0"/>
              <a:t>________________________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1870 – Franco-Prussian War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88087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667000"/>
                <a:gridCol w="6477000"/>
              </a:tblGrid>
              <a:tr h="953589">
                <a:tc>
                  <a:txBody>
                    <a:bodyPr/>
                    <a:lstStyle/>
                    <a:p>
                      <a:r>
                        <a:rPr lang="en-US" dirty="0" smtClean="0"/>
                        <a:t>LOBE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/>
                </a:tc>
              </a:tr>
              <a:tr h="164592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Frontal</a:t>
                      </a: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Personality, temperament, abstract thought</a:t>
                      </a:r>
                      <a:endParaRPr lang="en-US" dirty="0"/>
                    </a:p>
                  </a:txBody>
                  <a:tcPr/>
                </a:tc>
              </a:tr>
              <a:tr h="235131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Parietal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Sensations,</a:t>
                      </a:r>
                      <a:r>
                        <a:rPr lang="en-US" baseline="0" dirty="0" smtClean="0"/>
                        <a:t> perception of body in space, language in space</a:t>
                      </a:r>
                      <a:endParaRPr lang="en-US" dirty="0"/>
                    </a:p>
                  </a:txBody>
                  <a:tcPr/>
                </a:tc>
              </a:tr>
              <a:tr h="95358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Temporal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Hearing</a:t>
                      </a:r>
                      <a:endParaRPr lang="en-US" dirty="0"/>
                    </a:p>
                  </a:txBody>
                  <a:tcPr/>
                </a:tc>
              </a:tr>
              <a:tr h="95358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Occipital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Vision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>
            <a:normAutofit/>
          </a:bodyPr>
          <a:lstStyle/>
          <a:p>
            <a:r>
              <a:rPr lang="en-US" b="1" dirty="0" smtClean="0"/>
              <a:t>Cerebral Dominance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* Brain sides serve different functions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Hemispheric specialization (lateralization)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Corpus </a:t>
            </a:r>
            <a:r>
              <a:rPr lang="en-US" b="1" u="sng" dirty="0" err="1" smtClean="0"/>
              <a:t>Callosum</a:t>
            </a:r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*Wide band of axon fibers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Connects two hemispheres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*Carries messages between the two sides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hlinkClick r:id="rId2"/>
              </a:rPr>
              <a:t>SPLIT BRAIN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>
            <a:normAutofit/>
          </a:bodyPr>
          <a:lstStyle/>
          <a:p>
            <a:r>
              <a:rPr lang="en-US" b="1" dirty="0" smtClean="0"/>
              <a:t>Left Brain: </a:t>
            </a:r>
            <a:r>
              <a:rPr lang="en-US" dirty="0" smtClean="0"/>
              <a:t>language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Right Brain: </a:t>
            </a:r>
            <a:r>
              <a:rPr lang="en-US" dirty="0" smtClean="0"/>
              <a:t>Visual, spatial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Pat </a:t>
            </a:r>
            <a:r>
              <a:rPr lang="en-US" dirty="0" err="1" smtClean="0">
                <a:hlinkClick r:id="rId2"/>
              </a:rPr>
              <a:t>Venditte</a:t>
            </a:r>
            <a:endParaRPr lang="en-US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THE BRAIN’S HEMISPHERES</a:t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/>
              <a:t>Which are </a:t>
            </a:r>
            <a:r>
              <a:rPr lang="en-US" dirty="0" smtClean="0">
                <a:hlinkClick r:id="rId2"/>
              </a:rPr>
              <a:t>you</a:t>
            </a:r>
            <a:r>
              <a:rPr lang="en-US" dirty="0" smtClean="0"/>
              <a:t> L or R?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22532" name="Picture 4" descr="http://farm4.static.flickr.com/3303/3269892010_d4426684b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981200"/>
            <a:ext cx="8133106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87962"/>
          </a:xfrm>
        </p:spPr>
        <p:txBody>
          <a:bodyPr>
            <a:normAutofit/>
          </a:bodyPr>
          <a:lstStyle/>
          <a:p>
            <a:r>
              <a:rPr lang="en-US" dirty="0" smtClean="0"/>
              <a:t>What does </a:t>
            </a:r>
            <a:r>
              <a:rPr lang="en-US" dirty="0" smtClean="0">
                <a:hlinkClick r:id="rId2"/>
              </a:rPr>
              <a:t>this </a:t>
            </a:r>
            <a:r>
              <a:rPr lang="en-US" dirty="0" smtClean="0"/>
              <a:t>mean for you?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A New Perspective?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67200" cy="5973762"/>
          </a:xfrm>
        </p:spPr>
        <p:txBody>
          <a:bodyPr>
            <a:normAutofit/>
          </a:bodyPr>
          <a:lstStyle/>
          <a:p>
            <a:r>
              <a:rPr lang="en-US" dirty="0" smtClean="0"/>
              <a:t>Who is this guy and what the heck happened to him!?!</a:t>
            </a:r>
            <a:endParaRPr lang="en-US" dirty="0"/>
          </a:p>
        </p:txBody>
      </p:sp>
      <p:pic>
        <p:nvPicPr>
          <p:cNvPr id="11266" name="Picture 2" descr="File:Phineas Gage GageMillerPhoto2010-02-17 Unretouched Color Cropped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609600"/>
            <a:ext cx="3371850" cy="571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0804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6562"/>
          </a:xfrm>
        </p:spPr>
        <p:txBody>
          <a:bodyPr/>
          <a:lstStyle/>
          <a:p>
            <a:r>
              <a:rPr lang="en-US" b="1" dirty="0" smtClean="0"/>
              <a:t>The Cerebral Cortex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dirty="0" smtClean="0"/>
              <a:t>Newer Networks in The Brain 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Cerebral hemispheres: </a:t>
            </a:r>
            <a:r>
              <a:rPr lang="en-US" dirty="0" smtClean="0"/>
              <a:t>symmetrical hemispheres forming a thick cap which hides most of limbic system.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Outer layer (interconnected neural cells) forms cerebral cortex.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>
            <a:normAutofit/>
          </a:bodyPr>
          <a:lstStyle/>
          <a:p>
            <a:r>
              <a:rPr lang="en-US" dirty="0" smtClean="0"/>
              <a:t>* Highest mental powers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2/3 brain total mass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Wrinkled and folded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</a:t>
            </a:r>
            <a:r>
              <a:rPr lang="en-US" b="1" dirty="0" smtClean="0"/>
              <a:t>Localization Of Function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6562"/>
          </a:xfrm>
        </p:spPr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Lobes of the Cerebral Cortex</a:t>
            </a:r>
            <a:br>
              <a:rPr lang="en-US" sz="4800" dirty="0" smtClean="0">
                <a:solidFill>
                  <a:srgbClr val="FF0000"/>
                </a:solidFill>
              </a:rPr>
            </a:br>
            <a:r>
              <a:rPr lang="en-US" sz="4800" dirty="0" smtClean="0">
                <a:solidFill>
                  <a:srgbClr val="FF0000"/>
                </a:solidFill>
              </a:rPr>
              <a:t/>
            </a:r>
            <a:br>
              <a:rPr lang="en-US" sz="4800" dirty="0" smtClean="0">
                <a:solidFill>
                  <a:srgbClr val="FF0000"/>
                </a:solidFill>
              </a:rPr>
            </a:br>
            <a:r>
              <a:rPr lang="en-US" sz="4000" dirty="0" smtClean="0"/>
              <a:t>Each hemisphere is divided into 4 Lobes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Frontal Lobes</a:t>
            </a:r>
            <a:br>
              <a:rPr lang="en-US" dirty="0" smtClean="0"/>
            </a:br>
            <a:r>
              <a:rPr lang="en-US" dirty="0" smtClean="0"/>
              <a:t>Parietal Lobes</a:t>
            </a:r>
            <a:br>
              <a:rPr lang="en-US" dirty="0" smtClean="0"/>
            </a:br>
            <a:r>
              <a:rPr lang="en-US" dirty="0" smtClean="0"/>
              <a:t>Occipital Lobes</a:t>
            </a:r>
            <a:br>
              <a:rPr lang="en-US" dirty="0" smtClean="0"/>
            </a:br>
            <a:r>
              <a:rPr lang="en-US" dirty="0" smtClean="0"/>
              <a:t>Temporal Lobes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neuroskills.com/images/brainlobesm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81000"/>
            <a:ext cx="6629400" cy="60417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4ever4given.com/upload/2006/06/ama_brain_overview_lev20_lobes_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533400"/>
            <a:ext cx="6781800" cy="56088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151</Words>
  <Application>Microsoft Office PowerPoint</Application>
  <PresentationFormat>On-screen Show (4:3)</PresentationFormat>
  <Paragraphs>33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What does phrenology have to do with our current study of the brain?</vt:lpstr>
      <vt:lpstr>Different regions of the brain perform different tasks.  ________________________  1870 – Franco-Prussian War  </vt:lpstr>
      <vt:lpstr>Who is this guy and what the heck happened to him!?!</vt:lpstr>
      <vt:lpstr>The Cerebral Cortex  Newer Networks in The Brain </vt:lpstr>
      <vt:lpstr>Cerebral hemispheres: symmetrical hemispheres forming a thick cap which hides most of limbic system.  Outer layer (interconnected neural cells) forms cerebral cortex.</vt:lpstr>
      <vt:lpstr>* Highest mental powers  * 2/3 brain total mass  * Wrinkled and folded  * Localization Of Function </vt:lpstr>
      <vt:lpstr>Lobes of the Cerebral Cortex  Each hemisphere is divided into 4 Lobes   Frontal Lobes Parietal Lobes Occipital Lobes Temporal Lobes </vt:lpstr>
      <vt:lpstr>PowerPoint Presentation</vt:lpstr>
      <vt:lpstr>PowerPoint Presentation</vt:lpstr>
      <vt:lpstr>Frontal Lobes  Higher mental functions (planning, deciding, perceiving)  Personality and temperament (Phineas Gage) </vt:lpstr>
      <vt:lpstr>Motor Cortex    * In Frontal lobes  * Controls body’s motor movement   *Sending messages via motor nerves   * Controls opposite side of the body</vt:lpstr>
      <vt:lpstr>Cortical homunculus</vt:lpstr>
      <vt:lpstr>  Contains upside down map of the body.   </vt:lpstr>
      <vt:lpstr>The motor cortex on the LEFT side of our brain controls which side of our body?</vt:lpstr>
      <vt:lpstr>   Parietal Lobes  * Involved in touch sensation   * Perceiving relationships of objects in space.  (Right Brain)  Locating source of speech sounds.  (LeftBrain)    </vt:lpstr>
      <vt:lpstr>Somatosensory cortex   *In parietal lobes  * Processing area for sensations of touch, temp., pain and pressure.  * Relates information to a mental map of your body to help locate sources of sensations.</vt:lpstr>
      <vt:lpstr>Occipital Lobes  * Receive stimulation from the eyes  * Visual Cortex  * Construct our moving picture of the world. (Color, movement, shape)</vt:lpstr>
      <vt:lpstr>Temporal Lobes  *Process sounds  * Auditory cortex    * Make sense of the sounds  (Left Brain)  Stores long-term memories.</vt:lpstr>
      <vt:lpstr>What part of the brain is directly beneath the temporal lobe?  HINT: it is involved in forming memories.</vt:lpstr>
      <vt:lpstr>PowerPoint Presentation</vt:lpstr>
      <vt:lpstr>Cerebral Dominance  * Brain sides serve different functions  * Hemispheric specialization (lateralization)  </vt:lpstr>
      <vt:lpstr>Corpus Callosum    *Wide band of axon fibers   * Connects two hemispheres    *Carries messages between the two sides  SPLIT BRAIN</vt:lpstr>
      <vt:lpstr>Left Brain: language  Right Brain: Visual, spatial   Pat Venditte</vt:lpstr>
      <vt:lpstr>THE BRAIN’S HEMISPHERES  Which are you L or R?</vt:lpstr>
      <vt:lpstr>What does this mean for you?  </vt:lpstr>
      <vt:lpstr>A New Perspective?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Lobes of the Cerebral Cortex   Frontal Lobes Parietal Lobes Occipital Lobes Temporal Lobes</dc:title>
  <dc:creator>Ashley</dc:creator>
  <cp:lastModifiedBy>Keegan, Ashley</cp:lastModifiedBy>
  <cp:revision>30</cp:revision>
  <dcterms:created xsi:type="dcterms:W3CDTF">2011-11-10T00:07:46Z</dcterms:created>
  <dcterms:modified xsi:type="dcterms:W3CDTF">2017-10-18T17:40:06Z</dcterms:modified>
</cp:coreProperties>
</file>