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91" r:id="rId5"/>
    <p:sldId id="263" r:id="rId6"/>
    <p:sldId id="257" r:id="rId7"/>
    <p:sldId id="278" r:id="rId8"/>
    <p:sldId id="284" r:id="rId9"/>
    <p:sldId id="279" r:id="rId10"/>
    <p:sldId id="292" r:id="rId11"/>
    <p:sldId id="285" r:id="rId12"/>
    <p:sldId id="282" r:id="rId13"/>
    <p:sldId id="283" r:id="rId14"/>
    <p:sldId id="293" r:id="rId15"/>
    <p:sldId id="294" r:id="rId16"/>
    <p:sldId id="258" r:id="rId17"/>
    <p:sldId id="286" r:id="rId18"/>
    <p:sldId id="261" r:id="rId19"/>
    <p:sldId id="287" r:id="rId20"/>
    <p:sldId id="288" r:id="rId21"/>
    <p:sldId id="266" r:id="rId22"/>
    <p:sldId id="267" r:id="rId23"/>
    <p:sldId id="268" r:id="rId24"/>
    <p:sldId id="269" r:id="rId25"/>
    <p:sldId id="270" r:id="rId26"/>
    <p:sldId id="272"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B64B6-D8B5-47EA-B34A-26A8BA2F6B9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8B8-FEE1-4430-9F0C-A1D301A57D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B64B6-D8B5-47EA-B34A-26A8BA2F6B99}" type="datetimeFigureOut">
              <a:rPr lang="en-US" smtClean="0"/>
              <a:pPr/>
              <a:t>10/24/2016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A18B8-FEE1-4430-9F0C-A1D301A57D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marc.ucla.edu/body.cfm?id=22"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Se8fq3KEd20"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5f1nmqiHIII"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cowboybooks.com.au/html/acidtrip1.html"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topdocumentaryfilms.com/timothy-leary-man-who-turned-on-americ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nytimes.com/2005/11/22/science/22hypno.html?pagewanted=all" TargetMode="External"/><Relationship Id="rId2" Type="http://schemas.openxmlformats.org/officeDocument/2006/relationships/hyperlink" Target="http://www.youtube.com/watch?v=tIfgVgWmJlE"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t>ALTERED STATES OF CONSCIOUSNESS</a:t>
            </a:r>
            <a:br>
              <a:rPr lang="en-US" sz="3200" b="1" dirty="0" smtClean="0"/>
            </a:br>
            <a:endParaRPr lang="en-US" sz="3200" b="1" dirty="0"/>
          </a:p>
        </p:txBody>
      </p:sp>
      <p:pic>
        <p:nvPicPr>
          <p:cNvPr id="5" name="Picture 2" descr="http://www.justice.gov/dea/photos/lsd/lsd_blotter_full_sheet.jpg"/>
          <p:cNvPicPr>
            <a:picLocks noChangeAspect="1" noChangeArrowheads="1"/>
          </p:cNvPicPr>
          <p:nvPr/>
        </p:nvPicPr>
        <p:blipFill>
          <a:blip r:embed="rId2" cstate="print"/>
          <a:srcRect/>
          <a:stretch>
            <a:fillRect/>
          </a:stretch>
        </p:blipFill>
        <p:spPr bwMode="auto">
          <a:xfrm>
            <a:off x="2238829" y="1981200"/>
            <a:ext cx="4600575" cy="46005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r>
              <a:rPr lang="en-US" dirty="0" smtClean="0"/>
              <a:t>Ordinary sleep (cycles) play NO role in hypnosis – even though many subjects appear to be asleep.</a:t>
            </a:r>
            <a:endParaRPr lang="en-US" dirty="0"/>
          </a:p>
        </p:txBody>
      </p:sp>
    </p:spTree>
    <p:extLst>
      <p:ext uri="{BB962C8B-B14F-4D97-AF65-F5344CB8AC3E}">
        <p14:creationId xmlns:p14="http://schemas.microsoft.com/office/powerpoint/2010/main" val="4037987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9372600" cy="7040562"/>
          </a:xfrm>
        </p:spPr>
        <p:txBody>
          <a:bodyPr>
            <a:normAutofit fontScale="90000"/>
          </a:bodyPr>
          <a:lstStyle/>
          <a:p>
            <a:r>
              <a:rPr lang="en-US" b="1" dirty="0" smtClean="0"/>
              <a:t>EFFECTS OF SOCIAL INFLUENCE ON HYPNOSIS</a:t>
            </a:r>
            <a:br>
              <a:rPr lang="en-US" b="1" dirty="0" smtClean="0"/>
            </a:br>
            <a:r>
              <a:rPr lang="en-US" b="1" dirty="0" smtClean="0"/>
              <a:t/>
            </a:r>
            <a:br>
              <a:rPr lang="en-US" b="1" dirty="0" smtClean="0"/>
            </a:br>
            <a:r>
              <a:rPr lang="en-US" dirty="0" smtClean="0"/>
              <a:t> Good hypnotic subjects</a:t>
            </a:r>
            <a:br>
              <a:rPr lang="en-US" dirty="0" smtClean="0"/>
            </a:br>
            <a:r>
              <a:rPr lang="en-US" dirty="0" smtClean="0"/>
              <a:t/>
            </a:r>
            <a:br>
              <a:rPr lang="en-US" dirty="0" smtClean="0"/>
            </a:br>
            <a:r>
              <a:rPr lang="en-US" b="1" dirty="0" smtClean="0"/>
              <a:t>DISSOCIATION</a:t>
            </a:r>
            <a:br>
              <a:rPr lang="en-US" b="1" dirty="0" smtClean="0"/>
            </a:br>
            <a:r>
              <a:rPr lang="en-US" b="1" dirty="0" smtClean="0"/>
              <a:t/>
            </a:r>
            <a:br>
              <a:rPr lang="en-US" b="1" dirty="0" smtClean="0"/>
            </a:br>
            <a:r>
              <a:rPr lang="en-US" dirty="0" smtClean="0"/>
              <a:t> Split between levels of consciousness</a:t>
            </a:r>
            <a:br>
              <a:rPr lang="en-US" dirty="0" smtClean="0"/>
            </a:br>
            <a:r>
              <a:rPr lang="en-US" dirty="0" smtClean="0"/>
              <a:t/>
            </a:r>
            <a:br>
              <a:rPr lang="en-US" dirty="0" smtClean="0"/>
            </a:br>
            <a:r>
              <a:rPr lang="en-US" b="1" dirty="0" smtClean="0"/>
              <a:t/>
            </a:r>
            <a:br>
              <a:rPr lang="en-US" b="1" dirty="0" smtClean="0"/>
            </a:br>
            <a:r>
              <a:rPr lang="en-US" b="1" dirty="0" smtClean="0"/>
              <a:t/>
            </a:r>
            <a:br>
              <a:rPr lang="en-US" b="1" dirty="0" smtClean="0"/>
            </a:b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8000" dirty="0" smtClean="0">
                <a:solidFill>
                  <a:schemeClr val="bg1"/>
                </a:solidFill>
                <a:hlinkClick r:id="rId3"/>
              </a:rPr>
              <a:t>Meditation</a:t>
            </a:r>
            <a:endParaRPr lang="en-US" sz="8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3505200" cy="1143000"/>
          </a:xfrm>
        </p:spPr>
        <p:txBody>
          <a:bodyPr>
            <a:normAutofit fontScale="90000"/>
          </a:bodyPr>
          <a:lstStyle/>
          <a:p>
            <a:r>
              <a:rPr lang="en-US" dirty="0" smtClean="0"/>
              <a:t>Focusing attention</a:t>
            </a:r>
            <a:endParaRPr lang="en-US" dirty="0"/>
          </a:p>
        </p:txBody>
      </p:sp>
      <p:pic>
        <p:nvPicPr>
          <p:cNvPr id="38914" name="Picture 2" descr="http://andrewnewberg.com/graphics/pet1b.gif"/>
          <p:cNvPicPr>
            <a:picLocks noChangeAspect="1" noChangeArrowheads="1"/>
          </p:cNvPicPr>
          <p:nvPr/>
        </p:nvPicPr>
        <p:blipFill>
          <a:blip r:embed="rId2" cstate="print"/>
          <a:srcRect/>
          <a:stretch>
            <a:fillRect/>
          </a:stretch>
        </p:blipFill>
        <p:spPr bwMode="auto">
          <a:xfrm>
            <a:off x="304800" y="2362200"/>
            <a:ext cx="3619500" cy="2924176"/>
          </a:xfrm>
          <a:prstGeom prst="rect">
            <a:avLst/>
          </a:prstGeom>
          <a:noFill/>
        </p:spPr>
      </p:pic>
      <p:pic>
        <p:nvPicPr>
          <p:cNvPr id="38916" name="Picture 4" descr="http://andrewnewberg.com/graphics/pet2b.gif"/>
          <p:cNvPicPr>
            <a:picLocks noChangeAspect="1" noChangeArrowheads="1"/>
          </p:cNvPicPr>
          <p:nvPr/>
        </p:nvPicPr>
        <p:blipFill>
          <a:blip r:embed="rId3" cstate="print"/>
          <a:srcRect/>
          <a:stretch>
            <a:fillRect/>
          </a:stretch>
        </p:blipFill>
        <p:spPr bwMode="auto">
          <a:xfrm>
            <a:off x="4572000" y="2362200"/>
            <a:ext cx="4202472" cy="2990851"/>
          </a:xfrm>
          <a:prstGeom prst="rect">
            <a:avLst/>
          </a:prstGeom>
          <a:noFill/>
        </p:spPr>
      </p:pic>
      <p:sp>
        <p:nvSpPr>
          <p:cNvPr id="5" name="Title 1"/>
          <p:cNvSpPr txBox="1">
            <a:spLocks/>
          </p:cNvSpPr>
          <p:nvPr/>
        </p:nvSpPr>
        <p:spPr>
          <a:xfrm>
            <a:off x="5029200" y="990600"/>
            <a:ext cx="35052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Orientation with space</a:t>
            </a:r>
            <a:r>
              <a:rPr kumimoji="0" lang="en-US" sz="4400" b="0" i="0" u="none" strike="noStrike" kern="1200" cap="none" spc="0" normalizeH="0" noProof="0" dirty="0" smtClean="0">
                <a:ln>
                  <a:noFill/>
                </a:ln>
                <a:solidFill>
                  <a:schemeClr val="tx1"/>
                </a:solidFill>
                <a:effectLst/>
                <a:uLnTx/>
                <a:uFillTx/>
                <a:latin typeface="+mj-lt"/>
                <a:ea typeface="+mj-ea"/>
                <a:cs typeface="+mj-cs"/>
              </a:rPr>
              <a:t> and time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dirty="0" smtClean="0"/>
              <a:t>Meditation can be used to direct consciousness away from concerns and temptations.  </a:t>
            </a:r>
            <a:br>
              <a:rPr lang="en-US" dirty="0" smtClean="0"/>
            </a:br>
            <a:r>
              <a:rPr lang="en-US" dirty="0"/>
              <a:t/>
            </a:r>
            <a:br>
              <a:rPr lang="en-US" dirty="0"/>
            </a:br>
            <a:r>
              <a:rPr lang="en-US" dirty="0" smtClean="0">
                <a:hlinkClick r:id="rId2"/>
              </a:rPr>
              <a:t>Meditation </a:t>
            </a:r>
            <a:r>
              <a:rPr lang="en-US" dirty="0" smtClean="0"/>
              <a:t>is used to seek spiritual enlightenment, increase self-knowledge and well-being.</a:t>
            </a:r>
            <a:endParaRPr lang="en-US" dirty="0"/>
          </a:p>
        </p:txBody>
      </p:sp>
    </p:spTree>
    <p:extLst>
      <p:ext uri="{BB962C8B-B14F-4D97-AF65-F5344CB8AC3E}">
        <p14:creationId xmlns:p14="http://schemas.microsoft.com/office/powerpoint/2010/main" val="2377810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sz="8000" dirty="0" smtClean="0"/>
              <a:t>East verses West</a:t>
            </a:r>
            <a:endParaRPr lang="en-US" sz="8000" dirty="0"/>
          </a:p>
        </p:txBody>
      </p:sp>
    </p:spTree>
    <p:extLst>
      <p:ext uri="{BB962C8B-B14F-4D97-AF65-F5344CB8AC3E}">
        <p14:creationId xmlns:p14="http://schemas.microsoft.com/office/powerpoint/2010/main" val="412770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6600" b="1" u="sng" dirty="0" smtClean="0"/>
              <a:t>DRUGS</a:t>
            </a:r>
            <a:endParaRPr lang="en-US" sz="54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b="1" u="sng" dirty="0" smtClean="0"/>
              <a:t>Psychoactive drugs </a:t>
            </a:r>
            <a:r>
              <a:rPr lang="en-US" dirty="0" smtClean="0"/>
              <a:t>are chemicals that change perceptions and moods.</a:t>
            </a:r>
            <a:br>
              <a:rPr lang="en-US" dirty="0" smtClean="0"/>
            </a:br>
            <a:r>
              <a:rPr lang="en-US" dirty="0" smtClean="0"/>
              <a:t/>
            </a:r>
            <a:br>
              <a:rPr lang="en-US" dirty="0" smtClean="0"/>
            </a:br>
            <a:r>
              <a:rPr lang="en-US" dirty="0" smtClean="0"/>
              <a:t>Psychoactive drugs act on neural synapses and there is little debate they alter consciousness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dirty="0" smtClean="0"/>
              <a:t>To some extent psychoactive drugs impair the brain mechanisms helping us to make good decisions.</a:t>
            </a:r>
            <a:br>
              <a:rPr lang="en-US" dirty="0" smtClean="0"/>
            </a:br>
            <a:r>
              <a:rPr lang="en-US" dirty="0" smtClean="0"/>
              <a:t/>
            </a:r>
            <a:br>
              <a:rPr lang="en-US" dirty="0" smtClean="0"/>
            </a:br>
            <a:r>
              <a:rPr lang="en-US" dirty="0" smtClean="0"/>
              <a:t>Other drugs stimulate “reward circuits”.  Drugs such as cocaine, heroin and amphetamines trick our brains into exploiting these mechanisms with pleasure signals.</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b="1" dirty="0" smtClean="0"/>
              <a:t>DEPENDENCE AND </a:t>
            </a:r>
            <a:r>
              <a:rPr lang="en-US" b="1" dirty="0" smtClean="0">
                <a:hlinkClick r:id="rId2"/>
              </a:rPr>
              <a:t>ADDICTION</a:t>
            </a:r>
            <a:r>
              <a:rPr lang="en-US" b="1" dirty="0" smtClean="0"/>
              <a:t/>
            </a:r>
            <a:br>
              <a:rPr lang="en-US" b="1" dirty="0" smtClean="0"/>
            </a:br>
            <a:r>
              <a:rPr lang="en-US" b="1" dirty="0" smtClean="0"/>
              <a:t/>
            </a:r>
            <a:br>
              <a:rPr lang="en-US" b="1" dirty="0" smtClean="0"/>
            </a:br>
            <a:r>
              <a:rPr lang="en-US" b="1" dirty="0" smtClean="0"/>
              <a:t>Tolerance: </a:t>
            </a:r>
            <a:r>
              <a:rPr lang="en-US" dirty="0" smtClean="0"/>
              <a:t>diminishing effect with regular use of the same dose of a drug</a:t>
            </a:r>
            <a:br>
              <a:rPr lang="en-US" dirty="0" smtClean="0"/>
            </a:br>
            <a:r>
              <a:rPr lang="en-US" dirty="0" smtClean="0"/>
              <a:t/>
            </a:r>
            <a:br>
              <a:rPr lang="en-US" dirty="0" smtClean="0"/>
            </a:br>
            <a:r>
              <a:rPr lang="en-US" b="1" dirty="0" smtClean="0"/>
              <a:t>Withdrawal: </a:t>
            </a:r>
            <a:r>
              <a:rPr lang="en-US" dirty="0" smtClean="0"/>
              <a:t>discomfort and distress that follow discontinuing the use of an addictive drug</a:t>
            </a:r>
            <a:br>
              <a:rPr lang="en-US" dirty="0" smtClean="0"/>
            </a:br>
            <a:r>
              <a:rPr lang="en-US" dirty="0" smtClean="0"/>
              <a:t/>
            </a:r>
            <a:br>
              <a:rPr lang="en-US" dirty="0" smtClean="0"/>
            </a:br>
            <a:r>
              <a:rPr lang="en-US" b="1" dirty="0" smtClean="0"/>
              <a:t>Physical dependence v. Psychological dependence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a:bodyPr>
          <a:lstStyle/>
          <a:p>
            <a:r>
              <a:rPr lang="en-US" b="1" u="sng" dirty="0" smtClean="0"/>
              <a:t>What Other Forms Can Consciousness Take</a:t>
            </a:r>
            <a:r>
              <a:rPr lang="en-US" b="1" dirty="0" smtClean="0"/>
              <a:t/>
            </a:r>
            <a:br>
              <a:rPr lang="en-US" b="1" dirty="0" smtClean="0"/>
            </a:br>
            <a:r>
              <a:rPr lang="en-US" dirty="0" smtClean="0"/>
              <a:t/>
            </a:r>
            <a:br>
              <a:rPr lang="en-US" dirty="0" smtClean="0"/>
            </a:br>
            <a:r>
              <a:rPr lang="en-US" dirty="0" smtClean="0"/>
              <a:t>Hypnosis</a:t>
            </a:r>
            <a:br>
              <a:rPr lang="en-US" dirty="0" smtClean="0"/>
            </a:br>
            <a:r>
              <a:rPr lang="en-US" dirty="0" smtClean="0"/>
              <a:t>Meditation</a:t>
            </a:r>
            <a:br>
              <a:rPr lang="en-US" dirty="0" smtClean="0"/>
            </a:br>
            <a:r>
              <a:rPr lang="en-US" dirty="0" smtClean="0"/>
              <a:t>Drug state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b="1" u="sng" dirty="0" smtClean="0"/>
              <a:t>Psychoactive Drugs</a:t>
            </a:r>
            <a:br>
              <a:rPr lang="en-US" b="1" u="sng" dirty="0" smtClean="0"/>
            </a:br>
            <a:r>
              <a:rPr lang="en-US" b="1" u="sng" dirty="0" smtClean="0"/>
              <a:t/>
            </a:r>
            <a:br>
              <a:rPr lang="en-US" b="1" u="sng" dirty="0" smtClean="0"/>
            </a:br>
            <a:r>
              <a:rPr lang="en-US" dirty="0" smtClean="0"/>
              <a:t>Depressants (Alcohol, Barbiturates, Opiates)</a:t>
            </a:r>
            <a:br>
              <a:rPr lang="en-US" dirty="0" smtClean="0"/>
            </a:br>
            <a:r>
              <a:rPr lang="en-US" dirty="0" smtClean="0"/>
              <a:t/>
            </a:r>
            <a:br>
              <a:rPr lang="en-US" dirty="0" smtClean="0"/>
            </a:br>
            <a:r>
              <a:rPr lang="en-US" dirty="0" smtClean="0"/>
              <a:t>Stimulants (Caffeine, Nicotine, Amphetamines, Cocaine, Ecstasy)</a:t>
            </a:r>
            <a:br>
              <a:rPr lang="en-US" dirty="0" smtClean="0"/>
            </a:br>
            <a:r>
              <a:rPr lang="en-US" dirty="0" smtClean="0"/>
              <a:t/>
            </a:r>
            <a:br>
              <a:rPr lang="en-US" dirty="0" smtClean="0"/>
            </a:br>
            <a:r>
              <a:rPr lang="en-US" dirty="0" smtClean="0"/>
              <a:t>Hallucinogens (Psychedelics) </a:t>
            </a:r>
            <a:endParaRPr lang="en-US" b="1"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dirty="0" smtClean="0"/>
              <a:t>Why would people want to alter their states of consciousness using psychedelic drugs?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s.columbia.edu/~sedwards/apple2fpga/apple_logo_rainbow_6_color.jpg"/>
          <p:cNvPicPr>
            <a:picLocks noChangeAspect="1" noChangeArrowheads="1"/>
          </p:cNvPicPr>
          <p:nvPr/>
        </p:nvPicPr>
        <p:blipFill>
          <a:blip r:embed="rId2" cstate="print"/>
          <a:srcRect/>
          <a:stretch>
            <a:fillRect/>
          </a:stretch>
        </p:blipFill>
        <p:spPr bwMode="auto">
          <a:xfrm>
            <a:off x="1676400" y="609600"/>
            <a:ext cx="5181600" cy="5968678"/>
          </a:xfrm>
          <a:prstGeom prst="rect">
            <a:avLst/>
          </a:prstGeom>
          <a:noFill/>
        </p:spPr>
      </p:pic>
      <p:sp>
        <p:nvSpPr>
          <p:cNvPr id="3" name="Title 1"/>
          <p:cNvSpPr txBox="1">
            <a:spLocks/>
          </p:cNvSpPr>
          <p:nvPr/>
        </p:nvSpPr>
        <p:spPr>
          <a:xfrm>
            <a:off x="457200" y="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PROBLEM SOLVING?</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516562"/>
          </a:xfrm>
        </p:spPr>
        <p:txBody>
          <a:bodyPr>
            <a:normAutofit fontScale="90000"/>
          </a:bodyPr>
          <a:lstStyle/>
          <a:p>
            <a:pPr>
              <a:lnSpc>
                <a:spcPct val="150000"/>
              </a:lnSpc>
            </a:pPr>
            <a:r>
              <a:rPr lang="en-US" sz="2200" dirty="0" smtClean="0"/>
              <a:t>. . . a quote from Steve Jobs to </a:t>
            </a:r>
            <a:r>
              <a:rPr lang="en-US" sz="2200" i="1" dirty="0" smtClean="0"/>
              <a:t>New York Times</a:t>
            </a:r>
            <a:r>
              <a:rPr lang="en-US" sz="2200" dirty="0" smtClean="0"/>
              <a:t> reporter</a:t>
            </a:r>
            <a:r>
              <a:rPr lang="en-US" sz="2200" b="1" dirty="0" smtClean="0"/>
              <a:t> John </a:t>
            </a:r>
            <a:r>
              <a:rPr lang="en-US" sz="2200" b="1" dirty="0" err="1" smtClean="0"/>
              <a:t>Markoff</a:t>
            </a:r>
            <a:r>
              <a:rPr lang="en-US" sz="2200" dirty="0" smtClean="0"/>
              <a:t>, who interviewed him for his 2005 book </a:t>
            </a:r>
            <a:r>
              <a:rPr lang="en-US" sz="2200" i="1" dirty="0" smtClean="0"/>
              <a:t>What the Dormouse Said: How the Sixties Counterculture Shaped the Personal Computer.</a:t>
            </a:r>
            <a:r>
              <a:rPr lang="en-US" sz="2200" dirty="0" smtClean="0"/>
              <a:t> Speaking about his youthful experiments with psychedelics, Jobs said, </a:t>
            </a:r>
            <a:r>
              <a:rPr lang="en-US" sz="2200" i="1" dirty="0" smtClean="0"/>
              <a:t>"</a:t>
            </a:r>
            <a:r>
              <a:rPr lang="en-US" sz="2200" dirty="0" smtClean="0"/>
              <a:t>Doing LSD was one of the two or three most important things I have done in my life</a:t>
            </a:r>
            <a:r>
              <a:rPr lang="en-US" sz="2200" i="1" dirty="0" smtClean="0"/>
              <a:t>."  </a:t>
            </a:r>
            <a:r>
              <a:rPr lang="en-US" sz="2200" dirty="0" smtClean="0"/>
              <a:t>He was hardly alone among computer scientists in his appreciation of hallucinogenic and their capacity to liberate human thought from the prison of the mind. And he credited his use of LSD as a major reason  for his success</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visualnetworksystems.com/sites/visualnetworksystems.com/files/shared/Cisco%20Logo%20Big.jpg"/>
          <p:cNvPicPr>
            <a:picLocks noChangeAspect="1" noChangeArrowheads="1"/>
          </p:cNvPicPr>
          <p:nvPr/>
        </p:nvPicPr>
        <p:blipFill>
          <a:blip r:embed="rId2" cstate="print"/>
          <a:srcRect/>
          <a:stretch>
            <a:fillRect/>
          </a:stretch>
        </p:blipFill>
        <p:spPr bwMode="auto">
          <a:xfrm>
            <a:off x="381000" y="1371600"/>
            <a:ext cx="8574478" cy="4572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2400" dirty="0" smtClean="0"/>
              <a:t>Thinking differently--or learning to Think Different, as a Jobs slogan has it--is a hallmark of the acid experience. "When I'm on LSD and hearing something that's pure rhythm, it takes me to another world and into anther brain state where I've stopped thinking and started knowing," Kevin Herbert told Wired magazine at a symposium commemorating Hofmann's one hundredth birthday. Herbert, an early employee of Cisco Systems who successfully banned drug testing of technologists at the company, reportedly "solved his toughest technical problems while tripping to drum solos by the Grateful Dead." </a:t>
            </a:r>
            <a:br>
              <a:rPr lang="en-US" sz="2400" dirty="0" smtClean="0"/>
            </a:br>
            <a:r>
              <a:rPr lang="en-US" sz="2400" dirty="0" smtClean="0"/>
              <a:t>"It must be changing something about the internal communication in my brain," said Herbert. "Whatever my inner process is that lets me solve problems, it works differently, or maybe different parts of my brain are used."</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smtClean="0"/>
              <a:t>What about </a:t>
            </a:r>
            <a:r>
              <a:rPr lang="en-US" dirty="0" smtClean="0">
                <a:hlinkClick r:id="rId2"/>
              </a:rPr>
              <a:t>art</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US" dirty="0" smtClean="0">
                <a:hlinkClick r:id="rId2"/>
              </a:rPr>
              <a:t>The Man Who Turned On America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en-US" dirty="0" smtClean="0"/>
              <a:t>An </a:t>
            </a:r>
            <a:r>
              <a:rPr lang="en-US" b="1" dirty="0" smtClean="0"/>
              <a:t>altered state </a:t>
            </a:r>
            <a:r>
              <a:rPr lang="en-US" dirty="0" smtClean="0"/>
              <a:t>of consciousness occurs when some aspect of normal consciousness is modified by mental, behavioral, or chemical means.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dirty="0" smtClean="0"/>
              <a:t>Altered States of Consciousness are NOT mysterious or paranormal.  They are modifications of ordinary consciousness that can be studied.</a:t>
            </a:r>
            <a:endParaRPr lang="en-US" dirty="0"/>
          </a:p>
        </p:txBody>
      </p:sp>
    </p:spTree>
    <p:extLst>
      <p:ext uri="{BB962C8B-B14F-4D97-AF65-F5344CB8AC3E}">
        <p14:creationId xmlns:p14="http://schemas.microsoft.com/office/powerpoint/2010/main" val="1378850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dirty="0" smtClean="0"/>
              <a:t>The “desire to alter consciousness periodically is an innate, normal drive analogous to hunger or the sexual drive”</a:t>
            </a:r>
            <a:br>
              <a:rPr lang="en-US" dirty="0" smtClean="0"/>
            </a:br>
            <a:r>
              <a:rPr lang="en-US" dirty="0" smtClean="0"/>
              <a:t/>
            </a:r>
            <a:br>
              <a:rPr lang="en-US" dirty="0" smtClean="0"/>
            </a:br>
            <a:r>
              <a:rPr lang="en-US" dirty="0" smtClean="0"/>
              <a:t>- Andrew Weil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normAutofit fontScale="90000"/>
          </a:bodyPr>
          <a:lstStyle/>
          <a:p>
            <a:r>
              <a:rPr lang="en-US" dirty="0" smtClean="0"/>
              <a:t>Why would someone want to alter their state of consciousness?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514600"/>
          </a:xfrm>
        </p:spPr>
        <p:txBody>
          <a:bodyPr>
            <a:normAutofit fontScale="90000"/>
          </a:bodyPr>
          <a:lstStyle/>
          <a:p>
            <a:r>
              <a:rPr lang="en-US" dirty="0" smtClean="0">
                <a:hlinkClick r:id="rId2"/>
              </a:rPr>
              <a:t>Power of hypnosis is in the subject’s ability to be open to suggestion</a:t>
            </a:r>
            <a:r>
              <a:rPr lang="en-US" dirty="0" smtClean="0"/>
              <a:t>.</a:t>
            </a:r>
            <a:br>
              <a:rPr lang="en-US" dirty="0" smtClean="0"/>
            </a:br>
            <a:r>
              <a:rPr lang="en-US" dirty="0" smtClean="0"/>
              <a:t/>
            </a:r>
            <a:br>
              <a:rPr lang="en-US" dirty="0" smtClean="0"/>
            </a:br>
            <a:r>
              <a:rPr lang="en-US" dirty="0" smtClean="0"/>
              <a:t>Hypnotic suggestions promote concentration and relaxation.</a:t>
            </a:r>
            <a:br>
              <a:rPr lang="en-US" dirty="0" smtClean="0"/>
            </a:br>
            <a:endParaRPr lang="en-US" dirty="0"/>
          </a:p>
        </p:txBody>
      </p:sp>
      <p:pic>
        <p:nvPicPr>
          <p:cNvPr id="3" name="Picture 2" descr="http://graphics8.nytimes.com/images/2005/11/21/science/22hypn.1.583.jpg">
            <a:hlinkClick r:id="rId3"/>
          </p:cNvPr>
          <p:cNvPicPr>
            <a:picLocks noChangeAspect="1" noChangeArrowheads="1"/>
          </p:cNvPicPr>
          <p:nvPr/>
        </p:nvPicPr>
        <p:blipFill>
          <a:blip r:embed="rId4" cstate="print"/>
          <a:srcRect/>
          <a:stretch>
            <a:fillRect/>
          </a:stretch>
        </p:blipFill>
        <p:spPr bwMode="auto">
          <a:xfrm>
            <a:off x="685800" y="3124200"/>
            <a:ext cx="7774304" cy="34671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r>
              <a:rPr lang="en-US" dirty="0" smtClean="0"/>
              <a:t>State of awareness characterized by deep relaxation and focused attention.</a:t>
            </a:r>
            <a:br>
              <a:rPr lang="en-US" dirty="0" smtClean="0"/>
            </a:br>
            <a:r>
              <a:rPr lang="en-US" dirty="0" smtClean="0"/>
              <a:t/>
            </a:r>
            <a:br>
              <a:rPr lang="en-US" dirty="0" smtClean="0"/>
            </a:br>
            <a:r>
              <a:rPr lang="en-US" dirty="0" smtClean="0"/>
              <a:t>In some cases, people can ignore pain, remember details and create hallucinations.</a:t>
            </a:r>
            <a:br>
              <a:rPr lang="en-US" dirty="0" smtClean="0"/>
            </a:br>
            <a:r>
              <a:rPr lang="en-US" dirty="0" smtClean="0"/>
              <a:t/>
            </a:r>
            <a:br>
              <a:rPr lang="en-US" dirty="0" smtClean="0"/>
            </a:br>
            <a:r>
              <a:rPr lang="en-US" b="1" dirty="0" smtClean="0"/>
              <a:t>IS HYPNOSIS AN ALTERED STATE?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393</Words>
  <Application>Microsoft Office PowerPoint</Application>
  <PresentationFormat>On-screen Show (4:3)</PresentationFormat>
  <Paragraphs>26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ALTERED STATES OF CONSCIOUSNESS </vt:lpstr>
      <vt:lpstr>What Other Forms Can Consciousness Take  Hypnosis Meditation Drug state</vt:lpstr>
      <vt:lpstr>An altered state of consciousness occurs when some aspect of normal consciousness is modified by mental, behavioral, or chemical means.</vt:lpstr>
      <vt:lpstr>Altered States of Consciousness are NOT mysterious or paranormal.  They are modifications of ordinary consciousness that can be studied.</vt:lpstr>
      <vt:lpstr>The “desire to alter consciousness periodically is an innate, normal drive analogous to hunger or the sexual drive”  - Andrew Weil</vt:lpstr>
      <vt:lpstr>Why would someone want to alter their state of consciousness?</vt:lpstr>
      <vt:lpstr>PowerPoint Presentation</vt:lpstr>
      <vt:lpstr>Power of hypnosis is in the subject’s ability to be open to suggestion.  Hypnotic suggestions promote concentration and relaxation. </vt:lpstr>
      <vt:lpstr>State of awareness characterized by deep relaxation and focused attention.  In some cases, people can ignore pain, remember details and create hallucinations.  IS HYPNOSIS AN ALTERED STATE?</vt:lpstr>
      <vt:lpstr>Ordinary sleep (cycles) play NO role in hypnosis – even though many subjects appear to be asleep.</vt:lpstr>
      <vt:lpstr>EFFECTS OF SOCIAL INFLUENCE ON HYPNOSIS   Good hypnotic subjects  DISSOCIATION   Split between levels of consciousness    </vt:lpstr>
      <vt:lpstr>Meditation</vt:lpstr>
      <vt:lpstr>Focusing attention</vt:lpstr>
      <vt:lpstr>Meditation can be used to direct consciousness away from concerns and temptations.    Meditation is used to seek spiritual enlightenment, increase self-knowledge and well-being.</vt:lpstr>
      <vt:lpstr>East verses West</vt:lpstr>
      <vt:lpstr>DRUGS</vt:lpstr>
      <vt:lpstr>Psychoactive drugs are chemicals that change perceptions and moods.  Psychoactive drugs act on neural synapses and there is little debate they alter consciousness</vt:lpstr>
      <vt:lpstr>To some extent psychoactive drugs impair the brain mechanisms helping us to make good decisions.  Other drugs stimulate “reward circuits”.  Drugs such as cocaine, heroin and amphetamines trick our brains into exploiting these mechanisms with pleasure signals.  </vt:lpstr>
      <vt:lpstr>DEPENDENCE AND ADDICTION  Tolerance: diminishing effect with regular use of the same dose of a drug  Withdrawal: discomfort and distress that follow discontinuing the use of an addictive drug  Physical dependence v. Psychological dependence</vt:lpstr>
      <vt:lpstr>Psychoactive Drugs  Depressants (Alcohol, Barbiturates, Opiates)  Stimulants (Caffeine, Nicotine, Amphetamines, Cocaine, Ecstasy)  Hallucinogens (Psychedelics) </vt:lpstr>
      <vt:lpstr>Why would people want to alter their states of consciousness using psychedelic drugs?</vt:lpstr>
      <vt:lpstr>PowerPoint Presentation</vt:lpstr>
      <vt:lpstr>. . . a quote from Steve Jobs to New York Times reporter John Markoff, who interviewed him for his 2005 book What the Dormouse Said: How the Sixties Counterculture Shaped the Personal Computer. Speaking about his youthful experiments with psychedelics, Jobs said, "Doing LSD was one of the two or three most important things I have done in my life."  He was hardly alone among computer scientists in his appreciation of hallucinogenic and their capacity to liberate human thought from the prison of the mind. And he credited his use of LSD as a major reason  for his success. </vt:lpstr>
      <vt:lpstr>PowerPoint Presentation</vt:lpstr>
      <vt:lpstr>Thinking differently--or learning to Think Different, as a Jobs slogan has it--is a hallmark of the acid experience. "When I'm on LSD and hearing something that's pure rhythm, it takes me to another world and into anther brain state where I've stopped thinking and started knowing," Kevin Herbert told Wired magazine at a symposium commemorating Hofmann's one hundredth birthday. Herbert, an early employee of Cisco Systems who successfully banned drug testing of technologists at the company, reportedly "solved his toughest technical problems while tripping to drum solos by the Grateful Dead."  "It must be changing something about the internal communication in my brain," said Herbert. "Whatever my inner process is that lets me solve problems, it works differently, or maybe different parts of my brain are used." </vt:lpstr>
      <vt:lpstr>What about art?</vt:lpstr>
      <vt:lpstr>The Man Who Turned On America</vt:lpstr>
    </vt:vector>
  </TitlesOfParts>
  <Company>CCSD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forms can consciousness take?</dc:title>
  <dc:creator>keegana</dc:creator>
  <cp:lastModifiedBy>Keegan, Ashley</cp:lastModifiedBy>
  <cp:revision>33</cp:revision>
  <dcterms:created xsi:type="dcterms:W3CDTF">2011-11-28T14:02:30Z</dcterms:created>
  <dcterms:modified xsi:type="dcterms:W3CDTF">2016-10-24T15:02:53Z</dcterms:modified>
</cp:coreProperties>
</file>